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sldIdLst>
    <p:sldId id="308" r:id="rId2"/>
    <p:sldId id="268" r:id="rId3"/>
    <p:sldId id="324" r:id="rId4"/>
    <p:sldId id="335" r:id="rId5"/>
    <p:sldId id="309" r:id="rId6"/>
    <p:sldId id="266" r:id="rId7"/>
    <p:sldId id="302" r:id="rId8"/>
    <p:sldId id="343" r:id="rId9"/>
    <p:sldId id="359" r:id="rId10"/>
    <p:sldId id="329" r:id="rId11"/>
    <p:sldId id="360" r:id="rId12"/>
    <p:sldId id="314" r:id="rId13"/>
    <p:sldId id="312" r:id="rId14"/>
    <p:sldId id="317" r:id="rId15"/>
    <p:sldId id="318" r:id="rId16"/>
    <p:sldId id="323" r:id="rId17"/>
    <p:sldId id="325" r:id="rId18"/>
    <p:sldId id="326" r:id="rId19"/>
    <p:sldId id="327" r:id="rId20"/>
    <p:sldId id="344" r:id="rId21"/>
    <p:sldId id="292" r:id="rId22"/>
    <p:sldId id="354" r:id="rId23"/>
    <p:sldId id="357" r:id="rId24"/>
    <p:sldId id="355" r:id="rId25"/>
    <p:sldId id="356" r:id="rId26"/>
    <p:sldId id="345" r:id="rId27"/>
    <p:sldId id="358" r:id="rId28"/>
    <p:sldId id="319" r:id="rId29"/>
    <p:sldId id="330" r:id="rId30"/>
    <p:sldId id="33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672" userDrawn="1">
          <p15:clr>
            <a:srgbClr val="A4A3A4"/>
          </p15:clr>
        </p15:guide>
        <p15:guide id="3" pos="16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4544"/>
    <a:srgbClr val="FBC446"/>
    <a:srgbClr val="0086BE"/>
    <a:srgbClr val="69AADD"/>
    <a:srgbClr val="72AC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54" autoAdjust="0"/>
  </p:normalViewPr>
  <p:slideViewPr>
    <p:cSldViewPr>
      <p:cViewPr varScale="1">
        <p:scale>
          <a:sx n="64" d="100"/>
          <a:sy n="64" d="100"/>
        </p:scale>
        <p:origin x="1930" y="62"/>
      </p:cViewPr>
      <p:guideLst>
        <p:guide orient="horz" pos="2160"/>
        <p:guide pos="672"/>
        <p:guide pos="1680"/>
      </p:guideLst>
    </p:cSldViewPr>
  </p:slideViewPr>
  <p:notesTextViewPr>
    <p:cViewPr>
      <p:scale>
        <a:sx n="1" d="1"/>
        <a:sy n="1" d="1"/>
      </p:scale>
      <p:origin x="0" y="0"/>
    </p:cViewPr>
  </p:notesTextViewPr>
  <p:sorterViewPr>
    <p:cViewPr>
      <p:scale>
        <a:sx n="100" d="100"/>
        <a:sy n="100" d="100"/>
      </p:scale>
      <p:origin x="0" y="-4426"/>
    </p:cViewPr>
  </p:sorterViewPr>
  <p:notesViewPr>
    <p:cSldViewPr>
      <p:cViewPr>
        <p:scale>
          <a:sx n="80" d="100"/>
          <a:sy n="80" d="100"/>
        </p:scale>
        <p:origin x="2717" y="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6CE5959-0772-430A-8693-61C5ADDCCDE5}" type="datetimeFigureOut">
              <a:rPr lang="en-US" smtClean="0"/>
              <a:t>8/19/2016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A9204A61-4D4D-4140-A621-CAB7F06975C5}" type="slidenum">
              <a:rPr lang="en-US" smtClean="0"/>
              <a:t>‹#›</a:t>
            </a:fld>
            <a:endParaRPr lang="en-US" dirty="0"/>
          </a:p>
        </p:txBody>
      </p:sp>
    </p:spTree>
    <p:extLst>
      <p:ext uri="{BB962C8B-B14F-4D97-AF65-F5344CB8AC3E}">
        <p14:creationId xmlns:p14="http://schemas.microsoft.com/office/powerpoint/2010/main" val="423448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54830"/>
            <a:ext cx="5608320" cy="4560570"/>
          </a:xfrm>
        </p:spPr>
        <p:txBody>
          <a:bodyPr/>
          <a:lstStyle/>
          <a:p>
            <a:r>
              <a:rPr lang="en-US" sz="1400" b="1" dirty="0" smtClean="0">
                <a:latin typeface="Arial" panose="020B0604020202020204" pitchFamily="34" charset="0"/>
                <a:cs typeface="Arial" panose="020B0604020202020204" pitchFamily="34" charset="0"/>
              </a:rPr>
              <a:t>OHIO’S OPTIONS FOR A HIGH SCHOOL DIPLOMA </a:t>
            </a:r>
          </a:p>
          <a:p>
            <a:pPr lvl="0"/>
            <a:endParaRPr lang="en-US" sz="14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world is changing every day.</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When your parents were in high school, there were usually one or two telephones in the house and they hung on the wall. </a:t>
            </a:r>
            <a:r>
              <a:rPr lang="en-US" sz="1400" dirty="0" smtClean="0">
                <a:latin typeface="Arial" panose="020B0604020202020204" pitchFamily="34" charset="0"/>
                <a:cs typeface="Arial" panose="020B0604020202020204" pitchFamily="34" charset="0"/>
              </a:rPr>
              <a:t>The only thing you could</a:t>
            </a:r>
            <a:r>
              <a:rPr lang="en-US" sz="1400" baseline="0" dirty="0" smtClean="0">
                <a:latin typeface="Arial" panose="020B0604020202020204" pitchFamily="34" charset="0"/>
                <a:cs typeface="Arial" panose="020B0604020202020204" pitchFamily="34" charset="0"/>
              </a:rPr>
              <a:t> do with a phone is to talk to someone.</a:t>
            </a:r>
            <a:endParaRPr lang="en-US" sz="14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Think about what your phone looks like today (hold up your smartphone)—and think about all you can do with it.</a:t>
            </a:r>
          </a:p>
          <a:p>
            <a:pPr marL="171450" lvl="0" indent="-171450">
              <a:buFont typeface="Arial" panose="020B0604020202020204" pitchFamily="34" charset="0"/>
              <a:buChar char="•"/>
            </a:pPr>
            <a:r>
              <a:rPr lang="en-US" sz="1400" i="1" dirty="0">
                <a:latin typeface="Arial" panose="020B0604020202020204" pitchFamily="34" charset="0"/>
                <a:cs typeface="Arial" panose="020B0604020202020204" pitchFamily="34" charset="0"/>
              </a:rPr>
              <a:t>So much has changed</a:t>
            </a:r>
            <a:r>
              <a:rPr lang="en-US" sz="1400" dirty="0">
                <a:latin typeface="Arial" panose="020B0604020202020204" pitchFamily="34" charset="0"/>
                <a:cs typeface="Arial" panose="020B0604020202020204" pitchFamily="34" charset="0"/>
              </a:rPr>
              <a:t>.</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Getting ready to graduate from high school has </a:t>
            </a:r>
            <a:r>
              <a:rPr lang="en-US" sz="1400" dirty="0" smtClean="0">
                <a:latin typeface="Arial" panose="020B0604020202020204" pitchFamily="34" charset="0"/>
                <a:cs typeface="Arial" panose="020B0604020202020204" pitchFamily="34" charset="0"/>
              </a:rPr>
              <a:t>changed, </a:t>
            </a:r>
            <a:r>
              <a:rPr lang="en-US" sz="1400" dirty="0">
                <a:latin typeface="Arial" panose="020B0604020202020204" pitchFamily="34" charset="0"/>
                <a:cs typeface="Arial" panose="020B0604020202020204" pitchFamily="34" charset="0"/>
              </a:rPr>
              <a:t>too.</a:t>
            </a:r>
          </a:p>
          <a:p>
            <a:pPr marL="171450" lvl="0" indent="-1714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a:t>
            </a:r>
            <a:r>
              <a:rPr lang="en-US" sz="1400" dirty="0">
                <a:latin typeface="Arial" panose="020B0604020202020204" pitchFamily="34" charset="0"/>
                <a:cs typeface="Arial" panose="020B0604020202020204" pitchFamily="34" charset="0"/>
              </a:rPr>
              <a:t>in your class </a:t>
            </a:r>
            <a:r>
              <a:rPr lang="en-US" sz="1400" dirty="0" smtClean="0">
                <a:latin typeface="Arial" panose="020B0604020202020204" pitchFamily="34" charset="0"/>
                <a:cs typeface="Arial" panose="020B0604020202020204" pitchFamily="34" charset="0"/>
              </a:rPr>
              <a:t>have more than one way </a:t>
            </a:r>
            <a:r>
              <a:rPr lang="en-US" sz="1400" baseline="0" dirty="0" smtClean="0">
                <a:latin typeface="Arial" panose="020B0604020202020204" pitchFamily="34" charset="0"/>
                <a:cs typeface="Arial" panose="020B0604020202020204" pitchFamily="34" charset="0"/>
              </a:rPr>
              <a:t>to earn a high school diploma</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My job is to help you learn about those choices now, so at every point, you will know what options are open to you and what you need to do next.</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Those choices will enable you to take advantage of opportunities like college and careers—things that will help you reach your goals and dreams for your life.</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That’s what I’m here to talk to you about today.</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a:t>
            </a:fld>
            <a:endParaRPr lang="en-US" dirty="0"/>
          </a:p>
        </p:txBody>
      </p:sp>
    </p:spTree>
    <p:extLst>
      <p:ext uri="{BB962C8B-B14F-4D97-AF65-F5344CB8AC3E}">
        <p14:creationId xmlns:p14="http://schemas.microsoft.com/office/powerpoint/2010/main" val="2451697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467" y="4415790"/>
            <a:ext cx="6309360" cy="4183380"/>
          </a:xfrm>
        </p:spPr>
        <p:txBody>
          <a:bodyPr/>
          <a:lstStyle/>
          <a:p>
            <a:r>
              <a:rPr lang="en-US" sz="1400" b="1" dirty="0" smtClean="0">
                <a:latin typeface="Arial" panose="020B0604020202020204" pitchFamily="34" charset="0"/>
                <a:cs typeface="Arial" panose="020B0604020202020204" pitchFamily="34" charset="0"/>
              </a:rPr>
              <a:t>REQUIRED STATE TESTS</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Changes to state tests are one of the most important parts of earning a high school diploma in Ohio.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 </a:t>
            </a:r>
            <a:r>
              <a:rPr lang="en-US" sz="1400" b="1" dirty="0" smtClean="0">
                <a:latin typeface="Arial" panose="020B0604020202020204" pitchFamily="34" charset="0"/>
                <a:cs typeface="Arial" panose="020B0604020202020204" pitchFamily="34" charset="0"/>
              </a:rPr>
              <a:t>Class of 2018 </a:t>
            </a:r>
            <a:r>
              <a:rPr lang="en-US" sz="1400" dirty="0" smtClean="0">
                <a:latin typeface="Arial" panose="020B0604020202020204" pitchFamily="34" charset="0"/>
                <a:cs typeface="Arial" panose="020B0604020202020204" pitchFamily="34" charset="0"/>
              </a:rPr>
              <a:t>– or those who became 9</a:t>
            </a:r>
            <a:r>
              <a:rPr lang="en-US" sz="1400" baseline="30000" dirty="0" smtClean="0">
                <a:latin typeface="Arial" panose="020B0604020202020204" pitchFamily="34" charset="0"/>
                <a:cs typeface="Arial" panose="020B0604020202020204" pitchFamily="34" charset="0"/>
              </a:rPr>
              <a:t>th</a:t>
            </a:r>
            <a:r>
              <a:rPr lang="en-US" sz="1400" dirty="0" smtClean="0">
                <a:latin typeface="Arial" panose="020B0604020202020204" pitchFamily="34" charset="0"/>
                <a:cs typeface="Arial" panose="020B0604020202020204" pitchFamily="34" charset="0"/>
              </a:rPr>
              <a:t> graders on or after July 1, 2014 – have the opportunity</a:t>
            </a:r>
            <a:r>
              <a:rPr lang="en-US" sz="1400" baseline="0" dirty="0" smtClean="0">
                <a:latin typeface="Arial" panose="020B0604020202020204" pitchFamily="34" charset="0"/>
                <a:cs typeface="Arial" panose="020B0604020202020204" pitchFamily="34" charset="0"/>
              </a:rPr>
              <a:t> to earn points at </a:t>
            </a:r>
            <a:r>
              <a:rPr lang="en-US" sz="1400" dirty="0" smtClean="0">
                <a:latin typeface="Arial" panose="020B0604020202020204" pitchFamily="34" charset="0"/>
                <a:cs typeface="Arial" panose="020B0604020202020204" pitchFamily="34" charset="0"/>
              </a:rPr>
              <a:t>the end of seven of your courses. That’s why we call them “end-of-course” tests.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atin typeface="Arial" panose="020B0604020202020204" pitchFamily="34" charset="0"/>
                <a:cs typeface="Arial" panose="020B0604020202020204" pitchFamily="34" charset="0"/>
              </a:rPr>
              <a:t>The courses are English I and II, algebra 1, geometry (or integrated math I and math II), American history</a:t>
            </a:r>
            <a:r>
              <a:rPr lang="en-US" sz="1400" baseline="0" dirty="0" smtClean="0">
                <a:latin typeface="Arial" panose="020B0604020202020204" pitchFamily="34" charset="0"/>
                <a:cs typeface="Arial" panose="020B0604020202020204" pitchFamily="34" charset="0"/>
              </a:rPr>
              <a:t> and </a:t>
            </a:r>
            <a:r>
              <a:rPr lang="en-US" sz="1400" dirty="0" smtClean="0">
                <a:latin typeface="Arial" panose="020B0604020202020204" pitchFamily="34" charset="0"/>
                <a:cs typeface="Arial" panose="020B0604020202020204" pitchFamily="34" charset="0"/>
              </a:rPr>
              <a:t>American government. For the science end-of-course test, you may choose between physical science or biology, depending on which course you took. </a:t>
            </a:r>
          </a:p>
          <a:p>
            <a:pPr marL="285750" indent="-285750">
              <a:buFont typeface="Arial" panose="020B0604020202020204" pitchFamily="34" charset="0"/>
              <a:buChar char="•"/>
            </a:pPr>
            <a:r>
              <a:rPr lang="en-US" sz="1400" i="1" dirty="0" smtClean="0">
                <a:latin typeface="Arial" panose="020B0604020202020204" pitchFamily="34" charset="0"/>
                <a:cs typeface="Arial" panose="020B0604020202020204" pitchFamily="34" charset="0"/>
              </a:rPr>
              <a:t>[Counselor, please note: The Class of 2018 may take either science</a:t>
            </a:r>
            <a:r>
              <a:rPr lang="en-US" sz="1400" i="1" baseline="0" dirty="0" smtClean="0">
                <a:latin typeface="Arial" panose="020B0604020202020204" pitchFamily="34" charset="0"/>
                <a:cs typeface="Arial" panose="020B0604020202020204" pitchFamily="34" charset="0"/>
              </a:rPr>
              <a:t> </a:t>
            </a:r>
            <a:r>
              <a:rPr lang="en-US" sz="1400" i="1" dirty="0" smtClean="0">
                <a:latin typeface="Arial" panose="020B0604020202020204" pitchFamily="34" charset="0"/>
                <a:cs typeface="Arial" panose="020B0604020202020204" pitchFamily="34" charset="0"/>
              </a:rPr>
              <a:t>end-of- course test, or both. If a student takes both tests, he or she will use the higher of the two scores.]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These tests show your teachers whether they are giving </a:t>
            </a:r>
            <a:r>
              <a:rPr lang="en-US" sz="1400" i="1" dirty="0" smtClean="0">
                <a:latin typeface="Arial" panose="020B0604020202020204" pitchFamily="34" charset="0"/>
                <a:cs typeface="Arial" panose="020B0604020202020204" pitchFamily="34" charset="0"/>
              </a:rPr>
              <a:t>you</a:t>
            </a:r>
            <a:r>
              <a:rPr lang="en-US" sz="1400" dirty="0" smtClean="0">
                <a:latin typeface="Arial" panose="020B0604020202020204" pitchFamily="34" charset="0"/>
                <a:cs typeface="Arial" panose="020B0604020202020204" pitchFamily="34" charset="0"/>
              </a:rPr>
              <a:t> the skills and knowledge you need to be college or career ready when you graduate.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If you look at all the courses you will take in high school, you’ll find that in almost all of them you will have a final test.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studying state-approved Advanced Placement (AP), International Baccalaureate (IB) or college-level courses in biology, American history or American government may take special tests for those courses in place of the end-of-course tests. Again, that’s so we can avoid having you take more than one test.</a:t>
            </a: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10</a:t>
            </a:fld>
            <a:endParaRPr lang="en-US" dirty="0"/>
          </a:p>
        </p:txBody>
      </p:sp>
    </p:spTree>
    <p:extLst>
      <p:ext uri="{BB962C8B-B14F-4D97-AF65-F5344CB8AC3E}">
        <p14:creationId xmlns:p14="http://schemas.microsoft.com/office/powerpoint/2010/main" val="988515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467" y="4415790"/>
            <a:ext cx="6309360" cy="4183380"/>
          </a:xfrm>
        </p:spPr>
        <p:txBody>
          <a:bodyPr/>
          <a:lstStyle/>
          <a:p>
            <a:r>
              <a:rPr lang="en-US" sz="1400" b="1" dirty="0" smtClean="0">
                <a:latin typeface="Arial" panose="020B0604020202020204" pitchFamily="34" charset="0"/>
                <a:cs typeface="Arial" panose="020B0604020202020204" pitchFamily="34" charset="0"/>
              </a:rPr>
              <a:t>REQUIRED STATE TESTS</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Changes to state tests are one of the most important parts of earning a high school diploma in Ohio.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 </a:t>
            </a:r>
            <a:r>
              <a:rPr lang="en-US" sz="1400" b="1" dirty="0" smtClean="0">
                <a:latin typeface="Arial" panose="020B0604020202020204" pitchFamily="34" charset="0"/>
                <a:cs typeface="Arial" panose="020B0604020202020204" pitchFamily="34" charset="0"/>
              </a:rPr>
              <a:t>Classes of 2019 and beyond </a:t>
            </a:r>
            <a:r>
              <a:rPr lang="en-US" sz="1400" dirty="0" smtClean="0">
                <a:latin typeface="Arial" panose="020B0604020202020204" pitchFamily="34" charset="0"/>
                <a:cs typeface="Arial" panose="020B0604020202020204" pitchFamily="34" charset="0"/>
              </a:rPr>
              <a:t>can take a state test at the end of seven of your courses. That’s why we call them “end-of-course” tests.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atin typeface="Arial" panose="020B0604020202020204" pitchFamily="34" charset="0"/>
                <a:cs typeface="Arial" panose="020B0604020202020204" pitchFamily="34" charset="0"/>
              </a:rPr>
              <a:t>The courses are English I, English II, algebra 1, geometry (or integrated math I and math II), biology, American history and American government.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i="1" dirty="0" smtClean="0">
                <a:latin typeface="Arial" panose="020B0604020202020204" pitchFamily="34" charset="0"/>
                <a:cs typeface="Arial" panose="020B0604020202020204" pitchFamily="34" charset="0"/>
              </a:rPr>
              <a:t>[Counselor, please note: The</a:t>
            </a:r>
            <a:r>
              <a:rPr lang="en-US" sz="1400" i="1" baseline="0" dirty="0" smtClean="0">
                <a:latin typeface="Arial" panose="020B0604020202020204" pitchFamily="34" charset="0"/>
                <a:cs typeface="Arial" panose="020B0604020202020204" pitchFamily="34" charset="0"/>
              </a:rPr>
              <a:t> biology end-of-course exam is the only science end-of-course exam available for the class of 2019 and beyond]</a:t>
            </a:r>
            <a:endParaRPr lang="en-US" sz="1400" i="1"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atin typeface="Arial" panose="020B0604020202020204" pitchFamily="34" charset="0"/>
                <a:cs typeface="Arial" panose="020B0604020202020204" pitchFamily="34" charset="0"/>
              </a:rPr>
              <a:t>These tests show your teachers whether they are giving </a:t>
            </a:r>
            <a:r>
              <a:rPr lang="en-US" sz="1400" i="1" dirty="0" smtClean="0">
                <a:latin typeface="Arial" panose="020B0604020202020204" pitchFamily="34" charset="0"/>
                <a:cs typeface="Arial" panose="020B0604020202020204" pitchFamily="34" charset="0"/>
              </a:rPr>
              <a:t>you</a:t>
            </a:r>
            <a:r>
              <a:rPr lang="en-US" sz="1400" dirty="0" smtClean="0">
                <a:latin typeface="Arial" panose="020B0604020202020204" pitchFamily="34" charset="0"/>
                <a:cs typeface="Arial" panose="020B0604020202020204" pitchFamily="34" charset="0"/>
              </a:rPr>
              <a:t> the skills and knowledge you need to be college or career ready when you graduate.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If you look at all the courses you will take in high school, you’ll find that in almost all of them you will have a final test.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In the seven courses where you can take a state end-of-course test, your teachers </a:t>
            </a:r>
            <a:r>
              <a:rPr lang="en-US" sz="1400" i="1" dirty="0" smtClean="0">
                <a:latin typeface="Arial" panose="020B0604020202020204" pitchFamily="34" charset="0"/>
                <a:cs typeface="Arial" panose="020B0604020202020204" pitchFamily="34" charset="0"/>
              </a:rPr>
              <a:t>MAY</a:t>
            </a:r>
            <a:r>
              <a:rPr lang="en-US" sz="1400" dirty="0" smtClean="0">
                <a:latin typeface="Arial" panose="020B0604020202020204" pitchFamily="34" charset="0"/>
                <a:cs typeface="Arial" panose="020B0604020202020204" pitchFamily="34" charset="0"/>
              </a:rPr>
              <a:t> decide to use the state test to replace the usual final test for the class. The purpose is to avoid making you take more tests than you really have to.</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studying state-approved Advanced Placement (AP), International Baccalaureate (IB) or college-level courses in biology, American history or American government may take special tests for those courses in place of the end-of-course tests. Again, that’s so we can avoid having you take more than one test.</a:t>
            </a:r>
          </a:p>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11</a:t>
            </a:fld>
            <a:endParaRPr lang="en-US" dirty="0"/>
          </a:p>
        </p:txBody>
      </p:sp>
    </p:spTree>
    <p:extLst>
      <p:ext uri="{BB962C8B-B14F-4D97-AF65-F5344CB8AC3E}">
        <p14:creationId xmlns:p14="http://schemas.microsoft.com/office/powerpoint/2010/main" val="313744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SCHEDULE</a:t>
            </a:r>
            <a:endParaRPr lang="en-US" sz="1400" dirty="0">
              <a:latin typeface="Arial" panose="020B0604020202020204" pitchFamily="34" charset="0"/>
              <a:cs typeface="Arial" panose="020B0604020202020204" pitchFamily="34" charset="0"/>
            </a:endParaRPr>
          </a:p>
          <a:p>
            <a:r>
              <a:rPr lang="en-US" sz="1400" kern="1200" dirty="0" smtClean="0">
                <a:solidFill>
                  <a:schemeClr val="tx1"/>
                </a:solidFill>
                <a:effectLst/>
                <a:latin typeface="Arial" panose="020B0604020202020204" pitchFamily="34" charset="0"/>
                <a:cs typeface="Arial" panose="020B0604020202020204" pitchFamily="34" charset="0"/>
              </a:rPr>
              <a:t>You</a:t>
            </a:r>
            <a:r>
              <a:rPr lang="en-US" sz="1400" kern="1200" baseline="0" dirty="0" smtClean="0">
                <a:solidFill>
                  <a:schemeClr val="tx1"/>
                </a:solidFill>
                <a:effectLst/>
                <a:latin typeface="Arial" panose="020B0604020202020204" pitchFamily="34" charset="0"/>
                <a:cs typeface="Arial" panose="020B0604020202020204" pitchFamily="34" charset="0"/>
              </a:rPr>
              <a:t> should take the state test </a:t>
            </a:r>
            <a:r>
              <a:rPr lang="en-US" sz="1400" kern="1200" dirty="0" smtClean="0">
                <a:solidFill>
                  <a:schemeClr val="tx1"/>
                </a:solidFill>
                <a:effectLst/>
                <a:latin typeface="Arial" panose="020B0604020202020204" pitchFamily="34" charset="0"/>
                <a:cs typeface="Arial" panose="020B0604020202020204" pitchFamily="34" charset="0"/>
              </a:rPr>
              <a:t>at the end of the course. This</a:t>
            </a:r>
            <a:r>
              <a:rPr lang="en-US" sz="1400" kern="1200" baseline="0" dirty="0" smtClean="0">
                <a:solidFill>
                  <a:schemeClr val="tx1"/>
                </a:solidFill>
                <a:effectLst/>
                <a:latin typeface="Arial" panose="020B0604020202020204" pitchFamily="34" charset="0"/>
                <a:cs typeface="Arial" panose="020B0604020202020204" pitchFamily="34" charset="0"/>
              </a:rPr>
              <a:t> can be after fall semester or in April or May. Or, in the summer.</a:t>
            </a:r>
            <a:endParaRPr lang="en-US" sz="1400" kern="1200" dirty="0" smtClean="0">
              <a:solidFill>
                <a:schemeClr val="tx1"/>
              </a:solidFill>
              <a:effectLst/>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12</a:t>
            </a:fld>
            <a:endParaRPr lang="en-US" dirty="0"/>
          </a:p>
        </p:txBody>
      </p:sp>
    </p:spTree>
    <p:extLst>
      <p:ext uri="{BB962C8B-B14F-4D97-AF65-F5344CB8AC3E}">
        <p14:creationId xmlns:p14="http://schemas.microsoft.com/office/powerpoint/2010/main" val="33828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rial" panose="020B0604020202020204" pitchFamily="34" charset="0"/>
                <a:cs typeface="Arial" panose="020B0604020202020204" pitchFamily="34" charset="0"/>
              </a:rPr>
              <a:t>PERFORMANCE </a:t>
            </a:r>
            <a:r>
              <a:rPr lang="en-US" sz="1400" b="1" dirty="0" smtClean="0">
                <a:latin typeface="Arial" panose="020B0604020202020204" pitchFamily="34" charset="0"/>
                <a:cs typeface="Arial" panose="020B0604020202020204" pitchFamily="34" charset="0"/>
              </a:rPr>
              <a:t>LEVEL - GRADUATION </a:t>
            </a:r>
            <a:r>
              <a:rPr lang="en-US" sz="1400" b="1" dirty="0">
                <a:latin typeface="Arial" panose="020B0604020202020204" pitchFamily="34" charset="0"/>
                <a:cs typeface="Arial" panose="020B0604020202020204" pitchFamily="34" charset="0"/>
              </a:rPr>
              <a:t>POINTS </a:t>
            </a: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Earn </a:t>
            </a:r>
            <a:r>
              <a:rPr lang="en-US" sz="1400" dirty="0">
                <a:latin typeface="Arial" panose="020B0604020202020204" pitchFamily="34" charset="0"/>
                <a:cs typeface="Arial" panose="020B0604020202020204" pitchFamily="34" charset="0"/>
              </a:rPr>
              <a:t>these point levels on the tests. These </a:t>
            </a:r>
            <a:r>
              <a:rPr lang="en-US" sz="1400" dirty="0" smtClean="0">
                <a:latin typeface="Arial" panose="020B0604020202020204" pitchFamily="34" charset="0"/>
                <a:cs typeface="Arial" panose="020B0604020202020204" pitchFamily="34" charset="0"/>
              </a:rPr>
              <a:t>performance levels </a:t>
            </a:r>
            <a:r>
              <a:rPr lang="en-US" sz="1400" dirty="0">
                <a:latin typeface="Arial" panose="020B0604020202020204" pitchFamily="34" charset="0"/>
                <a:cs typeface="Arial" panose="020B0604020202020204" pitchFamily="34" charset="0"/>
              </a:rPr>
              <a:t>translate into how many points you get.  </a:t>
            </a:r>
          </a:p>
          <a:p>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Again</a:t>
            </a:r>
            <a:r>
              <a:rPr lang="en-US" sz="1400" dirty="0">
                <a:latin typeface="Arial" panose="020B0604020202020204" pitchFamily="34" charset="0"/>
                <a:cs typeface="Arial" panose="020B0604020202020204" pitchFamily="34" charset="0"/>
              </a:rPr>
              <a:t>, remember that you </a:t>
            </a:r>
            <a:r>
              <a:rPr lang="en-US" sz="1400" dirty="0" smtClean="0">
                <a:latin typeface="Arial" panose="020B0604020202020204" pitchFamily="34" charset="0"/>
                <a:cs typeface="Arial" panose="020B0604020202020204" pitchFamily="34" charset="0"/>
              </a:rPr>
              <a:t>need </a:t>
            </a:r>
            <a:r>
              <a:rPr lang="en-US" sz="1400" dirty="0">
                <a:latin typeface="Arial" panose="020B0604020202020204" pitchFamily="34" charset="0"/>
                <a:cs typeface="Arial" panose="020B0604020202020204" pitchFamily="34" charset="0"/>
              </a:rPr>
              <a:t>to earn a total of at least 18 POINTS on the seven </a:t>
            </a:r>
            <a:r>
              <a:rPr lang="en-US" sz="1400" dirty="0" smtClean="0">
                <a:latin typeface="Arial" panose="020B0604020202020204" pitchFamily="34" charset="0"/>
                <a:cs typeface="Arial" panose="020B0604020202020204" pitchFamily="34" charset="0"/>
              </a:rPr>
              <a:t>tests</a:t>
            </a:r>
            <a:r>
              <a:rPr lang="en-US" sz="1400" baseline="0" dirty="0" smtClean="0">
                <a:latin typeface="Arial" panose="020B0604020202020204" pitchFamily="34" charset="0"/>
                <a:cs typeface="Arial" panose="020B0604020202020204" pitchFamily="34" charset="0"/>
              </a:rPr>
              <a:t> with at least four points in English, at least four points in math and at least six points in science and social studies.</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13</a:t>
            </a:fld>
            <a:endParaRPr lang="en-US" dirty="0"/>
          </a:p>
        </p:txBody>
      </p:sp>
    </p:spTree>
    <p:extLst>
      <p:ext uri="{BB962C8B-B14F-4D97-AF65-F5344CB8AC3E}">
        <p14:creationId xmlns:p14="http://schemas.microsoft.com/office/powerpoint/2010/main" val="738874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FLEXIBILITY </a:t>
            </a:r>
            <a:r>
              <a:rPr lang="en-US" sz="1400" b="1" dirty="0">
                <a:latin typeface="Arial" panose="020B0604020202020204" pitchFamily="34" charset="0"/>
                <a:cs typeface="Arial" panose="020B0604020202020204" pitchFamily="34" charset="0"/>
              </a:rPr>
              <a:t>FOR STUDENTS</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One </a:t>
            </a:r>
            <a:r>
              <a:rPr lang="en-US" sz="1400" dirty="0">
                <a:latin typeface="Arial" panose="020B0604020202020204" pitchFamily="34" charset="0"/>
                <a:cs typeface="Arial" panose="020B0604020202020204" pitchFamily="34" charset="0"/>
              </a:rPr>
              <a:t>of the great things about accumulating points from your state end-of-course </a:t>
            </a:r>
            <a:r>
              <a:rPr lang="en-US" sz="1400" dirty="0" smtClean="0">
                <a:latin typeface="Arial" panose="020B0604020202020204" pitchFamily="34" charset="0"/>
                <a:cs typeface="Arial" panose="020B0604020202020204" pitchFamily="34" charset="0"/>
              </a:rPr>
              <a:t>test to </a:t>
            </a:r>
            <a:r>
              <a:rPr lang="en-US" sz="1400" dirty="0">
                <a:latin typeface="Arial" panose="020B0604020202020204" pitchFamily="34" charset="0"/>
                <a:cs typeface="Arial" panose="020B0604020202020204" pitchFamily="34" charset="0"/>
              </a:rPr>
              <a:t>reach 18 points is that it gives you flexibility: </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A high score on one test can balance a low score on another </a:t>
            </a:r>
            <a:r>
              <a:rPr lang="en-US" sz="1400" dirty="0" smtClean="0">
                <a:latin typeface="Arial" panose="020B0604020202020204" pitchFamily="34" charset="0"/>
                <a:cs typeface="Arial" panose="020B0604020202020204" pitchFamily="34" charset="0"/>
              </a:rPr>
              <a:t>test in each subject</a:t>
            </a:r>
            <a:r>
              <a:rPr lang="en-US" sz="1400" baseline="0" dirty="0" smtClean="0">
                <a:latin typeface="Arial" panose="020B0604020202020204" pitchFamily="34" charset="0"/>
                <a:cs typeface="Arial" panose="020B0604020202020204" pitchFamily="34" charset="0"/>
              </a:rPr>
              <a:t> area</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This flexibility allows for differences in students.</a:t>
            </a:r>
          </a:p>
          <a:p>
            <a:pPr marL="742950" lvl="1"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Your score on a test will be translated into </a:t>
            </a:r>
            <a:r>
              <a:rPr lang="en-US" sz="1400" dirty="0" smtClean="0">
                <a:latin typeface="Arial" panose="020B0604020202020204" pitchFamily="34" charset="0"/>
                <a:cs typeface="Arial" panose="020B0604020202020204" pitchFamily="34" charset="0"/>
              </a:rPr>
              <a:t>one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(limited</a:t>
            </a:r>
            <a:r>
              <a:rPr lang="en-US" sz="1400" dirty="0">
                <a:latin typeface="Arial" panose="020B0604020202020204" pitchFamily="34" charset="0"/>
                <a:cs typeface="Arial" panose="020B0604020202020204" pitchFamily="34" charset="0"/>
              </a:rPr>
              <a:t>) to five (advanced) points.</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14</a:t>
            </a:fld>
            <a:endParaRPr lang="en-US" dirty="0"/>
          </a:p>
        </p:txBody>
      </p:sp>
    </p:spTree>
    <p:extLst>
      <p:ext uri="{BB962C8B-B14F-4D97-AF65-F5344CB8AC3E}">
        <p14:creationId xmlns:p14="http://schemas.microsoft.com/office/powerpoint/2010/main" val="2413049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TEST RETAKES</a:t>
            </a:r>
          </a:p>
          <a:p>
            <a:endParaRPr lang="en-US" sz="1400" b="1" dirty="0" smtClean="0">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i="0" dirty="0" smtClean="0">
                <a:latin typeface="Arial" panose="020B0604020202020204" pitchFamily="34" charset="0"/>
                <a:cs typeface="Arial" panose="020B0604020202020204" pitchFamily="34" charset="0"/>
              </a:rPr>
              <a:t>A student may retake any end-of-course state</a:t>
            </a:r>
            <a:r>
              <a:rPr lang="en-US" sz="1400" i="0" baseline="0" dirty="0" smtClean="0">
                <a:latin typeface="Arial" panose="020B0604020202020204" pitchFamily="34" charset="0"/>
                <a:cs typeface="Arial" panose="020B0604020202020204" pitchFamily="34" charset="0"/>
              </a:rPr>
              <a:t> test anytime </a:t>
            </a:r>
            <a:r>
              <a:rPr lang="en-US" sz="1400" i="0" dirty="0" smtClean="0">
                <a:latin typeface="Arial" panose="020B0604020202020204" pitchFamily="34" charset="0"/>
                <a:cs typeface="Arial" panose="020B0604020202020204" pitchFamily="34" charset="0"/>
              </a:rPr>
              <a:t>during the student’s academic career.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i="0" dirty="0" smtClean="0">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i="0" dirty="0" smtClean="0">
                <a:latin typeface="Arial" panose="020B0604020202020204" pitchFamily="34" charset="0"/>
                <a:cs typeface="Arial" panose="020B0604020202020204" pitchFamily="34" charset="0"/>
              </a:rPr>
              <a:t>The student may retake the test during testing window(s) designated by the Ohio Department of Education.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i="0" dirty="0" smtClean="0">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i="0" dirty="0" smtClean="0">
                <a:latin typeface="Arial" panose="020B0604020202020204" pitchFamily="34" charset="0"/>
                <a:cs typeface="Arial" panose="020B0604020202020204" pitchFamily="34" charset="0"/>
              </a:rPr>
              <a:t>Our high</a:t>
            </a:r>
            <a:r>
              <a:rPr lang="en-US" sz="1400" i="0" baseline="0" dirty="0" smtClean="0">
                <a:latin typeface="Arial" panose="020B0604020202020204" pitchFamily="34" charset="0"/>
                <a:cs typeface="Arial" panose="020B0604020202020204" pitchFamily="34" charset="0"/>
              </a:rPr>
              <a:t> school will provide extra help for you to understand the subject before you retake a test.</a:t>
            </a:r>
            <a:endParaRPr lang="en-US" sz="1400" i="0" dirty="0" smtClean="0">
              <a:latin typeface="Arial" panose="020B0604020202020204" pitchFamily="34" charset="0"/>
              <a:cs typeface="Arial" panose="020B0604020202020204" pitchFamily="34" charset="0"/>
            </a:endParaRPr>
          </a:p>
          <a:p>
            <a:endParaRPr lang="en-US" sz="14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15</a:t>
            </a:fld>
            <a:endParaRPr lang="en-US" dirty="0"/>
          </a:p>
        </p:txBody>
      </p:sp>
    </p:spTree>
    <p:extLst>
      <p:ext uri="{BB962C8B-B14F-4D97-AF65-F5344CB8AC3E}">
        <p14:creationId xmlns:p14="http://schemas.microsoft.com/office/powerpoint/2010/main" val="2413049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dirty="0" smtClean="0">
                <a:latin typeface="Arial" panose="020B0604020202020204" pitchFamily="34" charset="0"/>
                <a:cs typeface="Arial" panose="020B0604020202020204" pitchFamily="34" charset="0"/>
              </a:rPr>
              <a:t>SUBSTITUTE TESTS: CLASS</a:t>
            </a:r>
            <a:r>
              <a:rPr lang="en-US" sz="1400" b="1" baseline="0" dirty="0" smtClean="0">
                <a:latin typeface="Arial" panose="020B0604020202020204" pitchFamily="34" charset="0"/>
                <a:cs typeface="Arial" panose="020B0604020202020204" pitchFamily="34" charset="0"/>
              </a:rPr>
              <a:t> OF 2018</a:t>
            </a:r>
            <a:endParaRPr lang="en-US" sz="1400" b="1"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Students taking Advanced Placement (AP), International Baccalaureate (IB) courses in American history or American government may take tests specially designed for these courses instead of the state end-of-course test for that kind of course, to avoid double testing</a:t>
            </a:r>
            <a:r>
              <a:rPr lang="en-US" sz="14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a:t>
            </a:r>
            <a:r>
              <a:rPr lang="en-US" sz="1400" baseline="0" dirty="0" smtClean="0">
                <a:latin typeface="Arial" panose="020B0604020202020204" pitchFamily="34" charset="0"/>
                <a:cs typeface="Arial" panose="020B0604020202020204" pitchFamily="34" charset="0"/>
              </a:rPr>
              <a:t> may also take College Credit Plus. </a:t>
            </a:r>
            <a:r>
              <a:rPr lang="en-US" sz="1400" dirty="0" smtClean="0">
                <a:latin typeface="Arial" panose="020B0604020202020204" pitchFamily="34" charset="0"/>
                <a:cs typeface="Arial" panose="020B0604020202020204" pitchFamily="34" charset="0"/>
              </a:rPr>
              <a:t>This </a:t>
            </a:r>
            <a:r>
              <a:rPr lang="en-US" sz="1400" dirty="0" smtClean="0">
                <a:latin typeface="Arial" panose="020B0604020202020204" pitchFamily="34" charset="0"/>
                <a:cs typeface="Arial" panose="020B0604020202020204" pitchFamily="34" charset="0"/>
              </a:rPr>
              <a:t>option also </a:t>
            </a:r>
            <a:r>
              <a:rPr lang="en-US" sz="1400" dirty="0">
                <a:latin typeface="Arial" panose="020B0604020202020204" pitchFamily="34" charset="0"/>
                <a:cs typeface="Arial" panose="020B0604020202020204" pitchFamily="34" charset="0"/>
              </a:rPr>
              <a:t>includes early college high school </a:t>
            </a:r>
            <a:r>
              <a:rPr lang="en-US" sz="1400" dirty="0" smtClean="0">
                <a:latin typeface="Arial" panose="020B0604020202020204" pitchFamily="34" charset="0"/>
                <a:cs typeface="Arial" panose="020B0604020202020204" pitchFamily="34" charset="0"/>
              </a:rPr>
              <a:t>programs.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a:t>
            </a:r>
            <a:r>
              <a:rPr lang="en-US" sz="1400" dirty="0">
                <a:latin typeface="Arial" panose="020B0604020202020204" pitchFamily="34" charset="0"/>
                <a:cs typeface="Arial" panose="020B0604020202020204" pitchFamily="34" charset="0"/>
              </a:rPr>
              <a:t>taking College Credit Plus courses in these subjects will use the course grade, not end-of-course test points, to determine their points earned toward graduation.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For the science end-of-course </a:t>
            </a:r>
            <a:r>
              <a:rPr lang="en-US" sz="1400" dirty="0" smtClean="0">
                <a:latin typeface="Arial" panose="020B0604020202020204" pitchFamily="34" charset="0"/>
                <a:cs typeface="Arial" panose="020B0604020202020204" pitchFamily="34" charset="0"/>
              </a:rPr>
              <a:t>test, </a:t>
            </a:r>
            <a:r>
              <a:rPr lang="en-US" sz="1400" dirty="0">
                <a:latin typeface="Arial" panose="020B0604020202020204" pitchFamily="34" charset="0"/>
                <a:cs typeface="Arial" panose="020B0604020202020204" pitchFamily="34" charset="0"/>
              </a:rPr>
              <a:t>you may choose between physical science or biology, depending on which course you took. </a:t>
            </a: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r>
              <a:rPr lang="en-US" sz="1400" i="1" dirty="0">
                <a:latin typeface="Arial" panose="020B0604020202020204" pitchFamily="34" charset="0"/>
                <a:cs typeface="Arial" panose="020B0604020202020204" pitchFamily="34" charset="0"/>
              </a:rPr>
              <a:t>[Counselor, please note: </a:t>
            </a:r>
            <a:r>
              <a:rPr lang="en-US" sz="1400" b="1" i="1" dirty="0">
                <a:latin typeface="Arial" panose="020B0604020202020204" pitchFamily="34" charset="0"/>
                <a:cs typeface="Arial" panose="020B0604020202020204" pitchFamily="34" charset="0"/>
              </a:rPr>
              <a:t>The Class of 2018 </a:t>
            </a:r>
            <a:r>
              <a:rPr lang="en-US" sz="1400" i="1" dirty="0">
                <a:latin typeface="Arial" panose="020B0604020202020204" pitchFamily="34" charset="0"/>
                <a:cs typeface="Arial" panose="020B0604020202020204" pitchFamily="34" charset="0"/>
              </a:rPr>
              <a:t>may take </a:t>
            </a:r>
            <a:r>
              <a:rPr lang="en-US" sz="1400" i="1" dirty="0" smtClean="0">
                <a:latin typeface="Arial" panose="020B0604020202020204" pitchFamily="34" charset="0"/>
                <a:cs typeface="Arial" panose="020B0604020202020204" pitchFamily="34" charset="0"/>
              </a:rPr>
              <a:t>either science end-of-course test, </a:t>
            </a:r>
            <a:r>
              <a:rPr lang="en-US" sz="1400" i="1" dirty="0">
                <a:latin typeface="Arial" panose="020B0604020202020204" pitchFamily="34" charset="0"/>
                <a:cs typeface="Arial" panose="020B0604020202020204" pitchFamily="34" charset="0"/>
              </a:rPr>
              <a:t>or both. If a student takes both </a:t>
            </a:r>
            <a:r>
              <a:rPr lang="en-US" sz="1400" i="1" dirty="0" smtClean="0">
                <a:latin typeface="Arial" panose="020B0604020202020204" pitchFamily="34" charset="0"/>
                <a:cs typeface="Arial" panose="020B0604020202020204" pitchFamily="34" charset="0"/>
              </a:rPr>
              <a:t>tests, </a:t>
            </a:r>
            <a:r>
              <a:rPr lang="en-US" sz="1400" i="1" dirty="0">
                <a:latin typeface="Arial" panose="020B0604020202020204" pitchFamily="34" charset="0"/>
                <a:cs typeface="Arial" panose="020B0604020202020204" pitchFamily="34" charset="0"/>
              </a:rPr>
              <a:t>he or she will use the higher of the two scores.]  </a:t>
            </a:r>
            <a:endParaRPr lang="en-US" sz="1400" i="1" dirty="0" smtClean="0">
              <a:latin typeface="Arial" panose="020B0604020202020204" pitchFamily="34" charset="0"/>
              <a:cs typeface="Arial" panose="020B0604020202020204" pitchFamily="34" charset="0"/>
            </a:endParaRPr>
          </a:p>
          <a:p>
            <a:endParaRPr lang="en-US" sz="1400" i="1" dirty="0" smtClean="0">
              <a:latin typeface="Arial" panose="020B0604020202020204" pitchFamily="34" charset="0"/>
              <a:cs typeface="Arial" panose="020B0604020202020204" pitchFamily="34" charset="0"/>
            </a:endParaRPr>
          </a:p>
          <a:p>
            <a:r>
              <a:rPr lang="en-US" sz="1400" i="1" dirty="0" smtClean="0">
                <a:latin typeface="Arial" panose="020B0604020202020204" pitchFamily="34" charset="0"/>
                <a:cs typeface="Arial" panose="020B0604020202020204" pitchFamily="34" charset="0"/>
              </a:rPr>
              <a:t>[Note: There</a:t>
            </a:r>
            <a:r>
              <a:rPr lang="en-US" sz="1400" i="1" baseline="0" dirty="0" smtClean="0">
                <a:latin typeface="Arial" panose="020B0604020202020204" pitchFamily="34" charset="0"/>
                <a:cs typeface="Arial" panose="020B0604020202020204" pitchFamily="34" charset="0"/>
              </a:rPr>
              <a:t> are no substitute tests for mathematics and English language arts.]</a:t>
            </a:r>
            <a:endParaRPr lang="en-US" sz="1400" i="1"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14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400" b="1" dirty="0" smtClean="0">
                <a:latin typeface="Arial" panose="020B0604020202020204" pitchFamily="34" charset="0"/>
                <a:cs typeface="Arial" panose="020B0604020202020204" pitchFamily="34" charset="0"/>
              </a:rPr>
              <a:t>SUBSTITUTE TESTS: CLASS</a:t>
            </a:r>
            <a:r>
              <a:rPr lang="en-US" sz="1400" b="1" baseline="0" dirty="0" smtClean="0">
                <a:latin typeface="Arial" panose="020B0604020202020204" pitchFamily="34" charset="0"/>
                <a:cs typeface="Arial" panose="020B0604020202020204" pitchFamily="34" charset="0"/>
              </a:rPr>
              <a:t> OF 2019</a:t>
            </a:r>
          </a:p>
          <a:p>
            <a:pPr marL="0" indent="0">
              <a:buFont typeface="Arial" panose="020B0604020202020204" pitchFamily="34" charset="0"/>
              <a:buNone/>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taking Advanced Placement (AP), International Baccalaureate (IB) courses in American history or American government may take tests specially designed for these courses instead of the state end-of-course test for that kind of course, to avoid double testing.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Students taking College Credit Plus courses in these subjects will use the course grade, not end-of-course test points, to determine their points earned toward graduation. </a:t>
            </a:r>
          </a:p>
          <a:p>
            <a:pPr marL="0" indent="0">
              <a:buFont typeface="Arial" panose="020B0604020202020204" pitchFamily="34" charset="0"/>
              <a:buNone/>
            </a:pPr>
            <a:endParaRPr lang="en-US" sz="1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16</a:t>
            </a:fld>
            <a:endParaRPr lang="en-US" dirty="0"/>
          </a:p>
        </p:txBody>
      </p:sp>
    </p:spTree>
    <p:extLst>
      <p:ext uri="{BB962C8B-B14F-4D97-AF65-F5344CB8AC3E}">
        <p14:creationId xmlns:p14="http://schemas.microsoft.com/office/powerpoint/2010/main" val="1000645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ADVANCED PLACEMENT</a:t>
            </a:r>
          </a:p>
          <a:p>
            <a:endParaRPr lang="en-US" sz="1400" b="1"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[Local district may insert course offerings, if applicable]</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17</a:t>
            </a:fld>
            <a:endParaRPr lang="en-US" dirty="0"/>
          </a:p>
        </p:txBody>
      </p:sp>
    </p:spTree>
    <p:extLst>
      <p:ext uri="{BB962C8B-B14F-4D97-AF65-F5344CB8AC3E}">
        <p14:creationId xmlns:p14="http://schemas.microsoft.com/office/powerpoint/2010/main" val="590112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INTERNATIONAL BACCALAUREATE</a:t>
            </a:r>
          </a:p>
          <a:p>
            <a:endParaRPr lang="en-US" sz="1400" b="1"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[Local district may insert course offerings, if applicable]</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18</a:t>
            </a:fld>
            <a:endParaRPr lang="en-US" dirty="0"/>
          </a:p>
        </p:txBody>
      </p:sp>
    </p:spTree>
    <p:extLst>
      <p:ext uri="{BB962C8B-B14F-4D97-AF65-F5344CB8AC3E}">
        <p14:creationId xmlns:p14="http://schemas.microsoft.com/office/powerpoint/2010/main" val="590112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COLLEGE CREDIT PLUS </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If </a:t>
            </a:r>
            <a:r>
              <a:rPr lang="en-US" sz="1400" dirty="0">
                <a:latin typeface="Arial" panose="020B0604020202020204" pitchFamily="34" charset="0"/>
                <a:cs typeface="Arial" panose="020B0604020202020204" pitchFamily="34" charset="0"/>
              </a:rPr>
              <a:t>you know that you want college to be your next step after high school, I have great news for you. </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You can earn college </a:t>
            </a:r>
            <a:r>
              <a:rPr lang="en-US" sz="1400" dirty="0">
                <a:latin typeface="Arial" panose="020B0604020202020204" pitchFamily="34" charset="0"/>
                <a:cs typeface="Arial" panose="020B0604020202020204" pitchFamily="34" charset="0"/>
              </a:rPr>
              <a:t>credit in high school—at no cost to your family.</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Our district has partnered with ________________ </a:t>
            </a:r>
            <a:r>
              <a:rPr lang="en-US" sz="1400" i="1" dirty="0" smtClean="0">
                <a:latin typeface="Arial" panose="020B0604020202020204" pitchFamily="34" charset="0"/>
                <a:cs typeface="Arial" panose="020B0604020202020204" pitchFamily="34" charset="0"/>
              </a:rPr>
              <a:t>[insert college name]</a:t>
            </a:r>
            <a:r>
              <a:rPr lang="en-US" sz="1400" dirty="0" smtClean="0">
                <a:latin typeface="Arial" panose="020B0604020202020204" pitchFamily="34" charset="0"/>
                <a:cs typeface="Arial" panose="020B0604020202020204" pitchFamily="34" charset="0"/>
              </a:rPr>
              <a:t> to </a:t>
            </a:r>
            <a:r>
              <a:rPr lang="en-US" sz="1400" dirty="0">
                <a:latin typeface="Arial" panose="020B0604020202020204" pitchFamily="34" charset="0"/>
                <a:cs typeface="Arial" panose="020B0604020202020204" pitchFamily="34" charset="0"/>
              </a:rPr>
              <a:t>offer </a:t>
            </a:r>
            <a:r>
              <a:rPr lang="en-US" sz="1400" dirty="0" smtClean="0">
                <a:latin typeface="Arial" panose="020B0604020202020204" pitchFamily="34" charset="0"/>
                <a:cs typeface="Arial" panose="020B0604020202020204" pitchFamily="34" charset="0"/>
              </a:rPr>
              <a:t>college courses that </a:t>
            </a:r>
            <a:r>
              <a:rPr lang="en-US" sz="1400" dirty="0">
                <a:latin typeface="Arial" panose="020B0604020202020204" pitchFamily="34" charset="0"/>
                <a:cs typeface="Arial" panose="020B0604020202020204" pitchFamily="34" charset="0"/>
              </a:rPr>
              <a:t>will give you credit toward high school graduation and a college degree, at the same time. </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We’ll give you news later about a workshop you and your parents can attend </a:t>
            </a:r>
            <a:r>
              <a:rPr lang="en-US" sz="1400" dirty="0" smtClean="0">
                <a:latin typeface="Arial" panose="020B0604020202020204" pitchFamily="34" charset="0"/>
                <a:cs typeface="Arial" panose="020B0604020202020204" pitchFamily="34" charset="0"/>
              </a:rPr>
              <a:t>that </a:t>
            </a:r>
            <a:r>
              <a:rPr lang="en-US" sz="1400" dirty="0">
                <a:latin typeface="Arial" panose="020B0604020202020204" pitchFamily="34" charset="0"/>
                <a:cs typeface="Arial" panose="020B0604020202020204" pitchFamily="34" charset="0"/>
              </a:rPr>
              <a:t>will help you take advantage of this great opportunity.</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19</a:t>
            </a:fld>
            <a:endParaRPr lang="en-US" dirty="0"/>
          </a:p>
        </p:txBody>
      </p:sp>
    </p:spTree>
    <p:extLst>
      <p:ext uri="{BB962C8B-B14F-4D97-AF65-F5344CB8AC3E}">
        <p14:creationId xmlns:p14="http://schemas.microsoft.com/office/powerpoint/2010/main" val="590112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rial" panose="020B0604020202020204" pitchFamily="34" charset="0"/>
                <a:cs typeface="Arial" panose="020B0604020202020204" pitchFamily="34" charset="0"/>
              </a:rPr>
              <a:t>OUR DISTRICT’S GOAL FOR ALL STUDENTS</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The goal of [district name] is to prepare every student in your class (the Class of 20XX) be truly ready to start college or </a:t>
            </a:r>
            <a:r>
              <a:rPr lang="en-US" sz="1400" dirty="0" smtClean="0">
                <a:latin typeface="Arial" panose="020B0604020202020204" pitchFamily="34" charset="0"/>
                <a:cs typeface="Arial" panose="020B0604020202020204" pitchFamily="34" charset="0"/>
              </a:rPr>
              <a:t>get a </a:t>
            </a:r>
            <a:r>
              <a:rPr lang="en-US" sz="1400" dirty="0">
                <a:latin typeface="Arial" panose="020B0604020202020204" pitchFamily="34" charset="0"/>
                <a:cs typeface="Arial" panose="020B0604020202020204" pitchFamily="34" charset="0"/>
              </a:rPr>
              <a:t>good-paying job when you graduate from high school.</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a:t>
            </a:fld>
            <a:endParaRPr lang="en-US" dirty="0"/>
          </a:p>
        </p:txBody>
      </p:sp>
    </p:spTree>
    <p:extLst>
      <p:ext uri="{BB962C8B-B14F-4D97-AF65-F5344CB8AC3E}">
        <p14:creationId xmlns:p14="http://schemas.microsoft.com/office/powerpoint/2010/main" val="23715664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cap="all" dirty="0" smtClean="0">
                <a:latin typeface="Arial" panose="020B0604020202020204" pitchFamily="34" charset="0"/>
                <a:cs typeface="Arial" panose="020B0604020202020204" pitchFamily="34" charset="0"/>
              </a:rPr>
              <a:t>Skill credential</a:t>
            </a:r>
            <a:r>
              <a:rPr lang="en-US" sz="1400" b="1" cap="all" baseline="0" dirty="0" smtClean="0">
                <a:latin typeface="Arial" panose="020B0604020202020204" pitchFamily="34" charset="0"/>
                <a:cs typeface="Arial" panose="020B0604020202020204" pitchFamily="34" charset="0"/>
              </a:rPr>
              <a:t> and </a:t>
            </a:r>
            <a:r>
              <a:rPr lang="en-US" sz="1400" b="1" cap="all" dirty="0" smtClean="0">
                <a:latin typeface="Arial" panose="020B0604020202020204" pitchFamily="34" charset="0"/>
                <a:cs typeface="Arial" panose="020B0604020202020204" pitchFamily="34" charset="0"/>
              </a:rPr>
              <a:t>Work Readiness </a:t>
            </a:r>
          </a:p>
          <a:p>
            <a:endParaRPr lang="en-US" sz="1400" b="1" cap="all"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Take a serious look now as you are entering high school about the hundreds of ways you can learn a skill for a job that employers are demanding workers for in the near future.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When you receive an official credential for this skill, you are halfway to earning your high school diploma. The other half is to earn a job readiness score on WorkKeys. </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Benefit: You leave high school with a skill so you can live on your own. You can build on this skill if you want to.</a:t>
            </a:r>
          </a:p>
          <a:p>
            <a:endParaRPr lang="en-US" sz="1400" dirty="0" smtClean="0"/>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20</a:t>
            </a:fld>
            <a:endParaRPr lang="en-US" dirty="0"/>
          </a:p>
        </p:txBody>
      </p:sp>
    </p:spTree>
    <p:extLst>
      <p:ext uri="{BB962C8B-B14F-4D97-AF65-F5344CB8AC3E}">
        <p14:creationId xmlns:p14="http://schemas.microsoft.com/office/powerpoint/2010/main" val="3062070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cap="all" dirty="0">
                <a:latin typeface="Arial" panose="020B0604020202020204" pitchFamily="34" charset="0"/>
                <a:cs typeface="Arial" panose="020B0604020202020204" pitchFamily="34" charset="0"/>
              </a:rPr>
              <a:t>Work Readiness and Skill </a:t>
            </a:r>
            <a:r>
              <a:rPr lang="en-US" sz="1400" b="1" cap="all" dirty="0" smtClean="0">
                <a:latin typeface="Arial" panose="020B0604020202020204" pitchFamily="34" charset="0"/>
                <a:cs typeface="Arial" panose="020B0604020202020204" pitchFamily="34" charset="0"/>
              </a:rPr>
              <a:t>CredentiaL</a:t>
            </a: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r>
              <a:rPr lang="en-US" sz="1400" dirty="0" smtClean="0">
                <a:effectLst/>
                <a:latin typeface="Arial" panose="020B0604020202020204" pitchFamily="34" charset="0"/>
                <a:cs typeface="Arial" panose="020B0604020202020204" pitchFamily="34" charset="0"/>
              </a:rPr>
              <a:t>In order to qualify for a diploma under the credential pathway, a student needs to do two things:</a:t>
            </a:r>
          </a:p>
          <a:p>
            <a:endParaRPr lang="en-US" sz="1400" dirty="0" smtClean="0">
              <a:effectLst/>
              <a:latin typeface="Arial" panose="020B0604020202020204" pitchFamily="34" charset="0"/>
              <a:cs typeface="Arial" panose="020B0604020202020204" pitchFamily="34" charset="0"/>
            </a:endParaRPr>
          </a:p>
          <a:p>
            <a:pPr marL="342900" indent="-342900">
              <a:buAutoNum type="arabicParenR"/>
            </a:pPr>
            <a:r>
              <a:rPr lang="en-US" sz="1400" dirty="0" smtClean="0">
                <a:effectLst/>
                <a:latin typeface="Arial" panose="020B0604020202020204" pitchFamily="34" charset="0"/>
                <a:cs typeface="Arial" panose="020B0604020202020204" pitchFamily="34" charset="0"/>
              </a:rPr>
              <a:t>Earn a state</a:t>
            </a:r>
            <a:r>
              <a:rPr lang="en-US" sz="1400" dirty="0">
                <a:latin typeface="Arial" panose="020B0604020202020204" pitchFamily="34" charset="0"/>
                <a:cs typeface="Arial" panose="020B0604020202020204" pitchFamily="34" charset="0"/>
              </a:rPr>
              <a:t>-</a:t>
            </a:r>
            <a:r>
              <a:rPr lang="en-US" sz="1400" baseline="0" dirty="0" smtClean="0">
                <a:effectLst/>
                <a:latin typeface="Arial" panose="020B0604020202020204" pitchFamily="34" charset="0"/>
                <a:cs typeface="Arial" panose="020B0604020202020204" pitchFamily="34" charset="0"/>
              </a:rPr>
              <a:t>approved, </a:t>
            </a:r>
            <a:r>
              <a:rPr lang="en-US" sz="1400" dirty="0" smtClean="0">
                <a:effectLst/>
                <a:latin typeface="Arial" panose="020B0604020202020204" pitchFamily="34" charset="0"/>
                <a:cs typeface="Arial" panose="020B0604020202020204" pitchFamily="34" charset="0"/>
              </a:rPr>
              <a:t>industry-recognized credential or credentials worth 12 credential points.</a:t>
            </a:r>
          </a:p>
          <a:p>
            <a:pPr marL="342900" indent="-342900">
              <a:buAutoNum type="arabicParenR"/>
            </a:pPr>
            <a:endParaRPr lang="en-US" sz="1400" dirty="0">
              <a:latin typeface="Arial" panose="020B0604020202020204" pitchFamily="34" charset="0"/>
              <a:cs typeface="Arial" panose="020B0604020202020204" pitchFamily="34" charset="0"/>
            </a:endParaRPr>
          </a:p>
          <a:p>
            <a:pPr marL="342900" indent="-342900">
              <a:buAutoNum type="arabicParenR"/>
            </a:pPr>
            <a:r>
              <a:rPr lang="en-US" sz="1400" dirty="0" smtClean="0">
                <a:effectLst/>
                <a:latin typeface="Arial" panose="020B0604020202020204" pitchFamily="34" charset="0"/>
                <a:cs typeface="Arial" panose="020B0604020202020204" pitchFamily="34" charset="0"/>
              </a:rPr>
              <a:t>Earn a minimum score of 13 on the WorkKeys</a:t>
            </a:r>
            <a:r>
              <a:rPr lang="en-US" sz="1400" baseline="0" dirty="0" smtClean="0">
                <a:effectLst/>
                <a:latin typeface="Arial" panose="020B0604020202020204" pitchFamily="34" charset="0"/>
                <a:cs typeface="Arial" panose="020B0604020202020204" pitchFamily="34" charset="0"/>
              </a:rPr>
              <a:t> test.</a:t>
            </a:r>
          </a:p>
          <a:p>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There are benefits to this option: You can learn a skill that Ohio employers need right now, and earn good pay to live on after graduation or use to help pay for more education.</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In short, </a:t>
            </a:r>
            <a:r>
              <a:rPr lang="en-US" sz="1400" dirty="0">
                <a:latin typeface="Arial" panose="020B0604020202020204" pitchFamily="34" charset="0"/>
                <a:cs typeface="Arial" panose="020B0604020202020204" pitchFamily="34" charset="0"/>
              </a:rPr>
              <a:t>y</a:t>
            </a:r>
            <a:r>
              <a:rPr lang="en-US" sz="1400" dirty="0" smtClean="0">
                <a:latin typeface="Arial" panose="020B0604020202020204" pitchFamily="34" charset="0"/>
                <a:cs typeface="Arial" panose="020B0604020202020204" pitchFamily="34" charset="0"/>
              </a:rPr>
              <a:t>ou leave high school with a skill so you can live on your own. You can build on this skill if you want to.</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21</a:t>
            </a:fld>
            <a:endParaRPr lang="en-US" dirty="0"/>
          </a:p>
        </p:txBody>
      </p:sp>
    </p:spTree>
    <p:extLst>
      <p:ext uri="{BB962C8B-B14F-4D97-AF65-F5344CB8AC3E}">
        <p14:creationId xmlns:p14="http://schemas.microsoft.com/office/powerpoint/2010/main" val="5901127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cap="all" dirty="0" smtClean="0">
                <a:latin typeface="Arial" panose="020B0604020202020204" pitchFamily="34" charset="0"/>
                <a:cs typeface="Arial" panose="020B0604020202020204" pitchFamily="34" charset="0"/>
              </a:rPr>
              <a:t>Industry-recognized Credentials</a:t>
            </a: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effectLst/>
                <a:latin typeface="Arial" panose="020B0604020202020204" pitchFamily="34" charset="0"/>
                <a:cs typeface="Arial" panose="020B0604020202020204" pitchFamily="34" charset="0"/>
              </a:rPr>
              <a:t>You</a:t>
            </a:r>
            <a:r>
              <a:rPr lang="en-US" sz="1400" baseline="0" dirty="0" smtClean="0">
                <a:effectLst/>
                <a:latin typeface="Arial" panose="020B0604020202020204" pitchFamily="34" charset="0"/>
                <a:cs typeface="Arial" panose="020B0604020202020204" pitchFamily="34" charset="0"/>
              </a:rPr>
              <a:t> also must e</a:t>
            </a:r>
            <a:r>
              <a:rPr lang="en-US" sz="1400" dirty="0" smtClean="0">
                <a:effectLst/>
                <a:latin typeface="Arial" panose="020B0604020202020204" pitchFamily="34" charset="0"/>
                <a:cs typeface="Arial" panose="020B0604020202020204" pitchFamily="34" charset="0"/>
              </a:rPr>
              <a:t>arn an industry-recognized credential or credentials worth 12 credential points</a:t>
            </a:r>
          </a:p>
          <a:p>
            <a:pPr marL="285750" indent="-285750">
              <a:buFont typeface="Arial" panose="020B0604020202020204" pitchFamily="34" charset="0"/>
              <a:buChar char="•"/>
            </a:pPr>
            <a:endParaRPr lang="en-US" sz="1400" b="1" dirty="0" smtClean="0">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b="0" dirty="0" smtClean="0">
                <a:effectLst/>
                <a:latin typeface="Arial" panose="020B0604020202020204" pitchFamily="34" charset="0"/>
                <a:cs typeface="Arial" panose="020B0604020202020204" pitchFamily="34" charset="0"/>
              </a:rPr>
              <a:t>A s</a:t>
            </a:r>
            <a:r>
              <a:rPr lang="en-US" sz="1400" dirty="0" smtClean="0">
                <a:effectLst/>
                <a:latin typeface="Arial" panose="020B0604020202020204" pitchFamily="34" charset="0"/>
                <a:cs typeface="Arial" panose="020B0604020202020204" pitchFamily="34" charset="0"/>
              </a:rPr>
              <a:t>tudent may choose any combination of credentials that totals to 12 points within a single career field. Students can consult with a counselor, teacher or other professional to aid in choosing the bundle of credentials that best suits their career aspirations.</a:t>
            </a:r>
          </a:p>
          <a:p>
            <a:pPr marL="285750" indent="-285750">
              <a:buFont typeface="Arial" panose="020B0604020202020204" pitchFamily="34" charset="0"/>
              <a:buChar char="•"/>
            </a:pPr>
            <a:endParaRPr lang="en-US" sz="1400" b="1" dirty="0" smtClean="0">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effectLst/>
                <a:latin typeface="Arial" panose="020B0604020202020204" pitchFamily="34" charset="0"/>
                <a:cs typeface="Arial" panose="020B0604020202020204" pitchFamily="34" charset="0"/>
              </a:rPr>
              <a:t>The goal is for students to exit high school with a coherent bundle of credentials that leads meaningful employment or post-secondary options. </a:t>
            </a:r>
            <a:endParaRPr lang="en-US" sz="1400"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22</a:t>
            </a:fld>
            <a:endParaRPr lang="en-US" dirty="0"/>
          </a:p>
        </p:txBody>
      </p:sp>
    </p:spTree>
    <p:extLst>
      <p:ext uri="{BB962C8B-B14F-4D97-AF65-F5344CB8AC3E}">
        <p14:creationId xmlns:p14="http://schemas.microsoft.com/office/powerpoint/2010/main" val="41653655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204A61-4D4D-4140-A621-CAB7F06975C5}" type="slidenum">
              <a:rPr lang="en-US" smtClean="0"/>
              <a:t>23</a:t>
            </a:fld>
            <a:endParaRPr lang="en-US" dirty="0"/>
          </a:p>
        </p:txBody>
      </p:sp>
    </p:spTree>
    <p:extLst>
      <p:ext uri="{BB962C8B-B14F-4D97-AF65-F5344CB8AC3E}">
        <p14:creationId xmlns:p14="http://schemas.microsoft.com/office/powerpoint/2010/main" val="1933389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400" b="1" cap="all" dirty="0" err="1" smtClean="0">
                <a:latin typeface="Arial" panose="020B0604020202020204" pitchFamily="34" charset="0"/>
                <a:cs typeface="Arial" panose="020B0604020202020204" pitchFamily="34" charset="0"/>
              </a:rPr>
              <a:t>Workkeys</a:t>
            </a:r>
            <a:r>
              <a:rPr lang="en-US" sz="1400" b="1" cap="all" dirty="0" smtClean="0">
                <a:latin typeface="Arial" panose="020B0604020202020204" pitchFamily="34" charset="0"/>
                <a:cs typeface="Arial" panose="020B0604020202020204" pitchFamily="34" charset="0"/>
              </a:rPr>
              <a:t> test</a:t>
            </a:r>
            <a:endParaRPr lang="en-US" sz="14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err="1" smtClean="0">
                <a:effectLst/>
                <a:latin typeface="Arial" panose="020B0604020202020204" pitchFamily="34" charset="0"/>
                <a:cs typeface="Arial" panose="020B0604020202020204" pitchFamily="34" charset="0"/>
              </a:rPr>
              <a:t>WorkKeys</a:t>
            </a:r>
            <a:r>
              <a:rPr lang="en-US" sz="1400" dirty="0" smtClean="0">
                <a:effectLst/>
                <a:latin typeface="Arial" panose="020B0604020202020204" pitchFamily="34" charset="0"/>
                <a:cs typeface="Arial" panose="020B0604020202020204" pitchFamily="34" charset="0"/>
              </a:rPr>
              <a:t> measures</a:t>
            </a:r>
            <a:r>
              <a:rPr lang="en-US" sz="1400" baseline="0" dirty="0" smtClean="0">
                <a:effectLst/>
                <a:latin typeface="Arial" panose="020B0604020202020204" pitchFamily="34" charset="0"/>
                <a:cs typeface="Arial" panose="020B0604020202020204" pitchFamily="34" charset="0"/>
              </a:rPr>
              <a:t> the essential work skills employers seek.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effectLst/>
                <a:latin typeface="Arial" panose="020B0604020202020204" pitchFamily="34" charset="0"/>
                <a:cs typeface="Arial" panose="020B0604020202020204" pitchFamily="34" charset="0"/>
              </a:rPr>
              <a:t>The assessments </a:t>
            </a:r>
            <a:r>
              <a:rPr lang="en-US" sz="1400" dirty="0" smtClean="0">
                <a:effectLst/>
                <a:latin typeface="Arial" panose="020B0604020202020204" pitchFamily="34" charset="0"/>
                <a:cs typeface="Arial" panose="020B0604020202020204" pitchFamily="34" charset="0"/>
              </a:rPr>
              <a:t>are based on situations in the everyday working world. There</a:t>
            </a:r>
            <a:r>
              <a:rPr lang="en-US" sz="1400" baseline="0" dirty="0" smtClean="0">
                <a:effectLst/>
                <a:latin typeface="Arial" panose="020B0604020202020204" pitchFamily="34" charset="0"/>
                <a:cs typeface="Arial" panose="020B0604020202020204" pitchFamily="34" charset="0"/>
              </a:rPr>
              <a:t> are three sections of the assessment – reading, applied mathematics and locating information.</a:t>
            </a:r>
            <a:endParaRPr lang="en-US" sz="1400"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24</a:t>
            </a:fld>
            <a:endParaRPr lang="en-US" dirty="0"/>
          </a:p>
        </p:txBody>
      </p:sp>
    </p:spTree>
    <p:extLst>
      <p:ext uri="{BB962C8B-B14F-4D97-AF65-F5344CB8AC3E}">
        <p14:creationId xmlns:p14="http://schemas.microsoft.com/office/powerpoint/2010/main" val="41319155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cap="all" dirty="0" err="1">
                <a:latin typeface="Arial" panose="020B0604020202020204" pitchFamily="34" charset="0"/>
                <a:cs typeface="Arial" panose="020B0604020202020204" pitchFamily="34" charset="0"/>
              </a:rPr>
              <a:t>Workkeys</a:t>
            </a:r>
            <a:r>
              <a:rPr lang="en-US" b="1" cap="all" dirty="0">
                <a:latin typeface="Arial" panose="020B0604020202020204" pitchFamily="34" charset="0"/>
                <a:cs typeface="Arial" panose="020B0604020202020204" pitchFamily="34" charset="0"/>
              </a:rPr>
              <a:t> test</a:t>
            </a:r>
            <a:endParaRPr lang="en-US"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The </a:t>
            </a:r>
            <a:r>
              <a:rPr lang="en-US" sz="1400" dirty="0" err="1" smtClean="0">
                <a:effectLst/>
              </a:rPr>
              <a:t>WorkKeys</a:t>
            </a:r>
            <a:r>
              <a:rPr lang="en-US" sz="1400" dirty="0" smtClean="0">
                <a:effectLst/>
              </a:rPr>
              <a:t> assessment has three sections: reading, applied mathematics and locating information. Students in the Classes of 2018 and 2019 must earn a total of 13 points across the three </a:t>
            </a:r>
            <a:r>
              <a:rPr lang="en-US" sz="1400" dirty="0" err="1" smtClean="0">
                <a:effectLst/>
              </a:rPr>
              <a:t>WorkKeys</a:t>
            </a:r>
            <a:r>
              <a:rPr lang="en-US" sz="1400" dirty="0" smtClean="0">
                <a:effectLst/>
              </a:rPr>
              <a:t> sections; students in the Class of 2020 and beyond must earn a total of 14 points. Students must also earn at least three points on each section of the test.</a:t>
            </a:r>
            <a:endParaRPr lang="en-US" sz="1400"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25</a:t>
            </a:fld>
            <a:endParaRPr lang="en-US" dirty="0"/>
          </a:p>
        </p:txBody>
      </p:sp>
    </p:spTree>
    <p:extLst>
      <p:ext uri="{BB962C8B-B14F-4D97-AF65-F5344CB8AC3E}">
        <p14:creationId xmlns:p14="http://schemas.microsoft.com/office/powerpoint/2010/main" val="35479476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400" b="1" cap="all" dirty="0">
                <a:latin typeface="Arial" panose="020B0604020202020204" pitchFamily="34" charset="0"/>
                <a:cs typeface="Arial" panose="020B0604020202020204" pitchFamily="34" charset="0"/>
              </a:rPr>
              <a:t>Remediation-Free Score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i="0" dirty="0" smtClean="0">
                <a:latin typeface="Arial" panose="020B0604020202020204" pitchFamily="34" charset="0"/>
                <a:cs typeface="Arial" panose="020B0604020202020204" pitchFamily="34" charset="0"/>
              </a:rPr>
              <a:t>This</a:t>
            </a:r>
            <a:r>
              <a:rPr lang="en-US" sz="1400" i="0" baseline="0" dirty="0" smtClean="0">
                <a:latin typeface="Arial" panose="020B0604020202020204" pitchFamily="34" charset="0"/>
                <a:cs typeface="Arial" panose="020B0604020202020204" pitchFamily="34" charset="0"/>
              </a:rPr>
              <a:t> option means that you may use scores on either AC</a:t>
            </a:r>
            <a:r>
              <a:rPr lang="en-US" sz="1400" dirty="0" smtClean="0">
                <a:latin typeface="Arial" panose="020B0604020202020204" pitchFamily="34" charset="0"/>
                <a:cs typeface="Arial" panose="020B0604020202020204" pitchFamily="34" charset="0"/>
              </a:rPr>
              <a:t>T or SAT, nationally recognized college admission tests,</a:t>
            </a:r>
            <a:r>
              <a:rPr lang="en-US" sz="1400" baseline="0" dirty="0" smtClean="0">
                <a:latin typeface="Arial" panose="020B0604020202020204" pitchFamily="34" charset="0"/>
                <a:cs typeface="Arial" panose="020B0604020202020204" pitchFamily="34" charset="0"/>
              </a:rPr>
              <a:t> to meet the requirements for graduation.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baseline="0" dirty="0" smtClean="0">
              <a:solidFill>
                <a:schemeClr val="tx1"/>
              </a:solidFill>
              <a:effectLst/>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smtClean="0">
                <a:solidFill>
                  <a:schemeClr val="tx1"/>
                </a:solidFill>
                <a:effectLst/>
                <a:latin typeface="Arial" panose="020B0604020202020204" pitchFamily="34" charset="0"/>
                <a:cs typeface="Arial" panose="020B0604020202020204" pitchFamily="34" charset="0"/>
              </a:rPr>
              <a:t>Remediation-free</a:t>
            </a:r>
            <a:r>
              <a:rPr lang="en-US" sz="1400" kern="1200" baseline="0" dirty="0" smtClean="0">
                <a:solidFill>
                  <a:schemeClr val="tx1"/>
                </a:solidFill>
                <a:effectLst/>
                <a:latin typeface="Arial" panose="020B0604020202020204" pitchFamily="34" charset="0"/>
                <a:cs typeface="Arial" panose="020B0604020202020204" pitchFamily="34" charset="0"/>
              </a:rPr>
              <a:t> </a:t>
            </a:r>
            <a:r>
              <a:rPr lang="en-US" sz="1400" kern="1200" dirty="0" smtClean="0">
                <a:solidFill>
                  <a:schemeClr val="tx1"/>
                </a:solidFill>
                <a:effectLst/>
                <a:latin typeface="Arial" panose="020B0604020202020204" pitchFamily="34" charset="0"/>
                <a:cs typeface="Arial" panose="020B0604020202020204" pitchFamily="34" charset="0"/>
              </a:rPr>
              <a:t>scores in</a:t>
            </a:r>
            <a:r>
              <a:rPr lang="en-US" sz="1400" kern="1200" baseline="0" dirty="0" smtClean="0">
                <a:solidFill>
                  <a:schemeClr val="tx1"/>
                </a:solidFill>
                <a:effectLst/>
                <a:latin typeface="Arial" panose="020B0604020202020204" pitchFamily="34" charset="0"/>
                <a:cs typeface="Arial" panose="020B0604020202020204" pitchFamily="34" charset="0"/>
              </a:rPr>
              <a:t> </a:t>
            </a:r>
            <a:r>
              <a:rPr lang="en-US" sz="1400" kern="1200" dirty="0" smtClean="0">
                <a:solidFill>
                  <a:schemeClr val="tx1"/>
                </a:solidFill>
                <a:effectLst/>
                <a:latin typeface="Arial" panose="020B0604020202020204" pitchFamily="34" charset="0"/>
                <a:cs typeface="Arial" panose="020B0604020202020204" pitchFamily="34" charset="0"/>
              </a:rPr>
              <a:t>English language arts and math show that you can do college-level work without needing to take remedial classes that repeat high school-level material.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smtClean="0">
              <a:solidFill>
                <a:schemeClr val="tx1"/>
              </a:solidFill>
              <a:effectLst/>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smtClean="0">
                <a:solidFill>
                  <a:schemeClr val="tx1"/>
                </a:solidFill>
                <a:effectLst/>
                <a:latin typeface="Arial" panose="020B0604020202020204" pitchFamily="34" charset="0"/>
                <a:cs typeface="Arial" panose="020B0604020202020204" pitchFamily="34" charset="0"/>
              </a:rPr>
              <a:t>You will receive an Ohio diploma with these scores and upon completion of our district’s curriculum requirements.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atin typeface="Arial" panose="020B0604020202020204" pitchFamily="34" charset="0"/>
                <a:cs typeface="Arial" panose="020B0604020202020204" pitchFamily="34" charset="0"/>
              </a:rPr>
              <a:t>To help with the expense,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our district will provide</a:t>
            </a:r>
            <a:r>
              <a:rPr lang="en-US" sz="1400" baseline="0" dirty="0" smtClean="0">
                <a:latin typeface="Arial" panose="020B0604020202020204" pitchFamily="34" charset="0"/>
                <a:cs typeface="Arial" panose="020B0604020202020204" pitchFamily="34" charset="0"/>
              </a:rPr>
              <a:t> </a:t>
            </a:r>
            <a:r>
              <a:rPr lang="en-US" sz="1400" kern="1200" dirty="0" smtClean="0">
                <a:solidFill>
                  <a:schemeClr val="tx1"/>
                </a:solidFill>
                <a:effectLst/>
                <a:latin typeface="Arial" panose="020B0604020202020204" pitchFamily="34" charset="0"/>
                <a:cs typeface="Arial" panose="020B0604020202020204" pitchFamily="34" charset="0"/>
              </a:rPr>
              <a:t>(</a:t>
            </a:r>
            <a:r>
              <a:rPr lang="en-US" sz="1400" i="1" kern="1200" dirty="0" smtClean="0">
                <a:solidFill>
                  <a:schemeClr val="tx1"/>
                </a:solidFill>
                <a:effectLst/>
                <a:latin typeface="Arial" panose="020B0604020202020204" pitchFamily="34" charset="0"/>
                <a:cs typeface="Arial" panose="020B0604020202020204" pitchFamily="34" charset="0"/>
              </a:rPr>
              <a:t>ACT or SAT</a:t>
            </a:r>
            <a:r>
              <a:rPr lang="en-US" sz="1400" kern="1200" dirty="0" smtClean="0">
                <a:solidFill>
                  <a:schemeClr val="tx1"/>
                </a:solidFill>
                <a:effectLst/>
                <a:latin typeface="Arial" panose="020B0604020202020204" pitchFamily="34" charset="0"/>
                <a:cs typeface="Arial" panose="020B0604020202020204" pitchFamily="34" charset="0"/>
              </a:rPr>
              <a:t>) as the college admission test in the spring of your junior year.</a:t>
            </a:r>
            <a:endParaRPr lang="en-US" sz="1400" dirty="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aseline="0"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State of Ohio will pay for this</a:t>
            </a:r>
            <a:r>
              <a:rPr lang="en-US" sz="1400" baseline="0" dirty="0" smtClean="0">
                <a:latin typeface="Arial" panose="020B0604020202020204" pitchFamily="34" charset="0"/>
                <a:cs typeface="Arial" panose="020B0604020202020204" pitchFamily="34" charset="0"/>
              </a:rPr>
              <a:t> one-time administration of the test</a:t>
            </a:r>
            <a:r>
              <a:rPr lang="en-US" sz="1400" dirty="0" smtClean="0">
                <a:latin typeface="Arial" panose="020B0604020202020204" pitchFamily="34" charset="0"/>
                <a:cs typeface="Arial" panose="020B0604020202020204" pitchFamily="34" charset="0"/>
              </a:rPr>
              <a:t>, so your parents do not have to. That’s great news!</a:t>
            </a:r>
          </a:p>
        </p:txBody>
      </p:sp>
      <p:sp>
        <p:nvSpPr>
          <p:cNvPr id="4" name="Slide Number Placeholder 3"/>
          <p:cNvSpPr>
            <a:spLocks noGrp="1"/>
          </p:cNvSpPr>
          <p:nvPr>
            <p:ph type="sldNum" sz="quarter" idx="10"/>
          </p:nvPr>
        </p:nvSpPr>
        <p:spPr/>
        <p:txBody>
          <a:bodyPr/>
          <a:lstStyle/>
          <a:p>
            <a:fld id="{A9204A61-4D4D-4140-A621-CAB7F06975C5}" type="slidenum">
              <a:rPr lang="en-US" smtClean="0"/>
              <a:t>26</a:t>
            </a:fld>
            <a:endParaRPr lang="en-US" dirty="0"/>
          </a:p>
        </p:txBody>
      </p:sp>
    </p:spTree>
    <p:extLst>
      <p:ext uri="{BB962C8B-B14F-4D97-AF65-F5344CB8AC3E}">
        <p14:creationId xmlns:p14="http://schemas.microsoft.com/office/powerpoint/2010/main" val="33644368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200" b="1" cap="all" dirty="0" smtClean="0">
                <a:latin typeface="Arial" panose="020B0604020202020204" pitchFamily="34" charset="0"/>
                <a:cs typeface="Arial" panose="020B0604020202020204" pitchFamily="34" charset="0"/>
              </a:rPr>
              <a:t>Remediation-Free Score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You meet this graduation option, along</a:t>
            </a:r>
            <a:r>
              <a:rPr lang="en-US" sz="1200" baseline="0" dirty="0" smtClean="0">
                <a:latin typeface="Arial" panose="020B0604020202020204" pitchFamily="34" charset="0"/>
                <a:cs typeface="Arial" panose="020B0604020202020204" pitchFamily="34" charset="0"/>
              </a:rPr>
              <a:t> with curriculum requirements, </a:t>
            </a:r>
            <a:r>
              <a:rPr lang="en-US" sz="1200" dirty="0" smtClean="0">
                <a:latin typeface="Arial" panose="020B0604020202020204" pitchFamily="34" charset="0"/>
                <a:cs typeface="Arial" panose="020B0604020202020204" pitchFamily="34" charset="0"/>
              </a:rPr>
              <a:t>if your highest score in each subject</a:t>
            </a:r>
            <a:r>
              <a:rPr lang="en-US" sz="1200" baseline="0" dirty="0" smtClean="0">
                <a:latin typeface="Arial" panose="020B0604020202020204" pitchFamily="34" charset="0"/>
                <a:cs typeface="Arial" panose="020B0604020202020204" pitchFamily="34" charset="0"/>
              </a:rPr>
              <a:t> is remediation free. </a:t>
            </a:r>
            <a:r>
              <a:rPr lang="en-US" sz="1200" dirty="0" smtClean="0">
                <a:latin typeface="Arial" panose="020B0604020202020204" pitchFamily="34" charset="0"/>
                <a:cs typeface="Arial" panose="020B0604020202020204" pitchFamily="34" charset="0"/>
              </a:rPr>
              <a:t>There are three subjects</a:t>
            </a:r>
            <a:r>
              <a:rPr lang="en-US" sz="1200" baseline="0" dirty="0" smtClean="0">
                <a:latin typeface="Arial" panose="020B0604020202020204" pitchFamily="34" charset="0"/>
                <a:cs typeface="Arial" panose="020B0604020202020204" pitchFamily="34" charset="0"/>
              </a:rPr>
              <a:t> scored </a:t>
            </a:r>
            <a:r>
              <a:rPr lang="en-US" sz="1200" dirty="0" smtClean="0">
                <a:latin typeface="Arial" panose="020B0604020202020204" pitchFamily="34" charset="0"/>
                <a:cs typeface="Arial" panose="020B0604020202020204" pitchFamily="34" charset="0"/>
              </a:rPr>
              <a:t>in ACT and SAT –</a:t>
            </a:r>
            <a:r>
              <a:rPr lang="en-US" sz="1200" baseline="0" dirty="0" smtClean="0">
                <a:latin typeface="Arial" panose="020B0604020202020204" pitchFamily="34" charset="0"/>
                <a:cs typeface="Arial" panose="020B0604020202020204" pitchFamily="34" charset="0"/>
              </a:rPr>
              <a:t> English, reading and mathematics.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latin typeface="Arial" panose="020B0604020202020204" pitchFamily="34" charset="0"/>
              <a:cs typeface="Arial" panose="020B0604020202020204"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Again, you may</a:t>
            </a:r>
            <a:r>
              <a:rPr lang="en-US" sz="1200" baseline="0" dirty="0" smtClean="0">
                <a:latin typeface="Arial" panose="020B0604020202020204" pitchFamily="34" charset="0"/>
                <a:cs typeface="Arial" panose="020B0604020202020204" pitchFamily="34" charset="0"/>
              </a:rPr>
              <a:t> use either the state-paid test in the spring of your junior year. Or, you may </a:t>
            </a:r>
            <a:r>
              <a:rPr lang="en-US" sz="1200" dirty="0" smtClean="0">
                <a:latin typeface="Arial" panose="020B0604020202020204" pitchFamily="34" charset="0"/>
                <a:cs typeface="Arial" panose="020B0604020202020204" pitchFamily="34" charset="0"/>
              </a:rPr>
              <a:t>take either the ACT or SAT</a:t>
            </a:r>
            <a:r>
              <a:rPr lang="en-US" sz="1200" baseline="0" dirty="0" smtClean="0">
                <a:latin typeface="Arial" panose="020B0604020202020204" pitchFamily="34" charset="0"/>
                <a:cs typeface="Arial" panose="020B0604020202020204" pitchFamily="34" charset="0"/>
              </a:rPr>
              <a:t> at your own expense </a:t>
            </a:r>
            <a:r>
              <a:rPr lang="en-US" sz="1200" dirty="0" smtClean="0">
                <a:latin typeface="Arial" panose="020B0604020202020204" pitchFamily="34" charset="0"/>
                <a:cs typeface="Arial" panose="020B0604020202020204" pitchFamily="34" charset="0"/>
              </a:rPr>
              <a:t>before junior year or to retake it.</a:t>
            </a:r>
          </a:p>
          <a:p>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Benefit: This test is free and you can use the score for college admission.</a:t>
            </a:r>
          </a:p>
          <a:p>
            <a:pPr marL="285750" indent="-285750">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I</a:t>
            </a:r>
            <a:r>
              <a:rPr lang="en-US" sz="1200" baseline="0" dirty="0" smtClean="0">
                <a:latin typeface="Arial" panose="020B0604020202020204" pitchFamily="34" charset="0"/>
                <a:cs typeface="Arial" panose="020B0604020202020204" pitchFamily="34" charset="0"/>
              </a:rPr>
              <a:t> must note that </a:t>
            </a:r>
            <a:r>
              <a:rPr lang="en-US" sz="1200" i="0" kern="1200" baseline="0" dirty="0" smtClean="0">
                <a:solidFill>
                  <a:schemeClr val="tx1"/>
                </a:solidFill>
                <a:effectLst/>
                <a:latin typeface="Arial" panose="020B0604020202020204" pitchFamily="34" charset="0"/>
                <a:cs typeface="Arial" panose="020B0604020202020204" pitchFamily="34" charset="0"/>
              </a:rPr>
              <a:t>t</a:t>
            </a:r>
            <a:r>
              <a:rPr lang="en-US" sz="1200" i="0" kern="1200" dirty="0" smtClean="0">
                <a:solidFill>
                  <a:schemeClr val="tx1"/>
                </a:solidFill>
                <a:effectLst/>
                <a:latin typeface="Arial" panose="020B0604020202020204" pitchFamily="34" charset="0"/>
                <a:cs typeface="Arial" panose="020B0604020202020204" pitchFamily="34" charset="0"/>
              </a:rPr>
              <a:t>hese scores are subject to change. P</a:t>
            </a:r>
            <a:r>
              <a:rPr lang="en-US" sz="1200" kern="1200" dirty="0" smtClean="0">
                <a:solidFill>
                  <a:schemeClr val="tx1"/>
                </a:solidFill>
                <a:effectLst/>
                <a:latin typeface="Arial" panose="020B0604020202020204" pitchFamily="34" charset="0"/>
                <a:cs typeface="Arial" panose="020B0604020202020204" pitchFamily="34" charset="0"/>
              </a:rPr>
              <a:t>ublic college and university presidents in Ohio establish the remediation scores</a:t>
            </a:r>
            <a:r>
              <a:rPr lang="en-US" sz="1200" kern="1200" baseline="0" dirty="0" smtClean="0">
                <a:solidFill>
                  <a:schemeClr val="tx1"/>
                </a:solidFill>
                <a:effectLst/>
                <a:latin typeface="Arial" panose="020B0604020202020204" pitchFamily="34" charset="0"/>
                <a:cs typeface="Arial" panose="020B0604020202020204" pitchFamily="34" charset="0"/>
              </a:rPr>
              <a:t> and</a:t>
            </a:r>
            <a:r>
              <a:rPr lang="en-US" sz="1200" kern="1200" dirty="0" smtClean="0">
                <a:solidFill>
                  <a:schemeClr val="tx1"/>
                </a:solidFill>
                <a:effectLst/>
                <a:latin typeface="Arial" panose="020B0604020202020204" pitchFamily="34" charset="0"/>
                <a:cs typeface="Arial" panose="020B0604020202020204" pitchFamily="34" charset="0"/>
              </a:rPr>
              <a:t> review them every</a:t>
            </a:r>
            <a:r>
              <a:rPr lang="en-US" sz="1200" kern="1200" baseline="0" dirty="0" smtClean="0">
                <a:solidFill>
                  <a:schemeClr val="tx1"/>
                </a:solidFill>
                <a:effectLst/>
                <a:latin typeface="Arial" panose="020B0604020202020204" pitchFamily="34" charset="0"/>
                <a:cs typeface="Arial" panose="020B0604020202020204" pitchFamily="34" charset="0"/>
              </a:rPr>
              <a:t> few years. T</a:t>
            </a:r>
            <a:r>
              <a:rPr lang="en-US" sz="1200" kern="1200" dirty="0" smtClean="0">
                <a:solidFill>
                  <a:schemeClr val="tx1"/>
                </a:solidFill>
                <a:effectLst/>
                <a:latin typeface="Arial" panose="020B0604020202020204" pitchFamily="34" charset="0"/>
                <a:cs typeface="Arial" panose="020B0604020202020204" pitchFamily="34" charset="0"/>
              </a:rPr>
              <a:t>he state superintendent of public instruction adopts the scores as meeting the college-readiness measures for the state’s graduation option. </a:t>
            </a:r>
          </a:p>
          <a:p>
            <a:pPr marL="285750" indent="-285750">
              <a:buFont typeface="Arial" panose="020B0604020202020204" pitchFamily="34" charset="0"/>
              <a:buChar char="•"/>
            </a:pPr>
            <a:endParaRPr lang="en-US" sz="1200" kern="1200" dirty="0" smtClean="0">
              <a:solidFill>
                <a:schemeClr val="tx1"/>
              </a:solidFill>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kern="1200" dirty="0" smtClean="0">
              <a:solidFill>
                <a:schemeClr val="tx1"/>
              </a:solidFill>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i="0" kern="1200" dirty="0" smtClean="0">
              <a:solidFill>
                <a:schemeClr val="tx1"/>
              </a:solidFill>
              <a:effectLst/>
              <a:latin typeface="Arial" panose="020B0604020202020204" pitchFamily="34" charset="0"/>
              <a:cs typeface="Arial" panose="020B0604020202020204" pitchFamily="34" charset="0"/>
            </a:endParaRPr>
          </a:p>
          <a:p>
            <a:endParaRPr lang="en-US" sz="1200" kern="1200" dirty="0" smtClean="0">
              <a:solidFill>
                <a:schemeClr val="tx1"/>
              </a:solidFill>
              <a:effectLst/>
              <a:latin typeface="Arial" panose="020B0604020202020204" pitchFamily="34" charset="0"/>
              <a:cs typeface="Arial" panose="020B0604020202020204" pitchFamily="34" charset="0"/>
            </a:endParaRPr>
          </a:p>
          <a:p>
            <a:r>
              <a:rPr lang="en-US" sz="1200" i="1" kern="1200" dirty="0" smtClean="0">
                <a:solidFill>
                  <a:schemeClr val="tx1"/>
                </a:solidFill>
                <a:effectLst/>
                <a:latin typeface="Arial" panose="020B0604020202020204" pitchFamily="34" charset="0"/>
                <a:cs typeface="Arial" panose="020B0604020202020204" pitchFamily="34" charset="0"/>
              </a:rPr>
              <a:t>[Counselor notes: Each student may use the highest score in each sub-score from multiple administrations of one</a:t>
            </a:r>
            <a:r>
              <a:rPr lang="en-US" sz="1200" i="1" kern="1200" baseline="0" dirty="0" smtClean="0">
                <a:solidFill>
                  <a:schemeClr val="tx1"/>
                </a:solidFill>
                <a:effectLst/>
                <a:latin typeface="Arial" panose="020B0604020202020204" pitchFamily="34" charset="0"/>
                <a:cs typeface="Arial" panose="020B0604020202020204" pitchFamily="34" charset="0"/>
              </a:rPr>
              <a:t> test </a:t>
            </a:r>
            <a:r>
              <a:rPr lang="en-US" sz="1200" i="1" kern="1200" dirty="0" smtClean="0">
                <a:solidFill>
                  <a:schemeClr val="tx1"/>
                </a:solidFill>
                <a:effectLst/>
                <a:latin typeface="Arial" panose="020B0604020202020204" pitchFamily="34" charset="0"/>
                <a:cs typeface="Arial" panose="020B0604020202020204" pitchFamily="34" charset="0"/>
              </a:rPr>
              <a:t>to meet the student’s graduation requirement option. This would include the state-funded administration and additional attempts that students take and fund through non-state resources during their academic careers.</a:t>
            </a:r>
          </a:p>
          <a:p>
            <a:endParaRPr lang="en-US" sz="1200" i="1" kern="1200" dirty="0" smtClean="0">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Your district will choose either the ACT or SAT for all students in your district to take</a:t>
            </a:r>
            <a:r>
              <a:rPr lang="en-US" i="1" baseline="0" dirty="0" smtClean="0"/>
              <a:t> for free during a one-time statewide spring test in grade 11</a:t>
            </a:r>
            <a:r>
              <a:rPr lang="en-US" sz="1200" i="1" kern="1200" dirty="0" smtClean="0">
                <a:solidFill>
                  <a:schemeClr val="tx1"/>
                </a:solidFill>
                <a:effectLst/>
                <a:latin typeface="Arial" panose="020B0604020202020204" pitchFamily="34" charset="0"/>
                <a:cs typeface="Arial" panose="020B0604020202020204" pitchFamily="34" charset="0"/>
              </a:rPr>
              <a:t>]</a:t>
            </a:r>
          </a:p>
          <a:p>
            <a:endParaRPr lang="en-US" sz="1100" kern="1200" dirty="0" smtClean="0">
              <a:solidFill>
                <a:schemeClr val="tx1"/>
              </a:solidFill>
              <a:effectLst/>
              <a:latin typeface="+mn-lt"/>
              <a:ea typeface="+mn-ea"/>
              <a:cs typeface="+mn-cs"/>
            </a:endParaRPr>
          </a:p>
          <a:p>
            <a:endParaRPr lang="en-US" sz="11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Arial" panose="020B0604020202020204" pitchFamily="34" charset="0"/>
              <a:cs typeface="Arial" panose="020B0604020202020204" pitchFamily="34" charset="0"/>
            </a:endParaRPr>
          </a:p>
          <a:p>
            <a:endParaRPr lang="en-US" baseline="0"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27</a:t>
            </a:fld>
            <a:endParaRPr lang="en-US" dirty="0"/>
          </a:p>
        </p:txBody>
      </p:sp>
    </p:spTree>
    <p:extLst>
      <p:ext uri="{BB962C8B-B14F-4D97-AF65-F5344CB8AC3E}">
        <p14:creationId xmlns:p14="http://schemas.microsoft.com/office/powerpoint/2010/main" val="34567339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MAKE</a:t>
            </a:r>
            <a:r>
              <a:rPr lang="en-US" sz="1400" b="1" baseline="0" dirty="0" smtClean="0">
                <a:latin typeface="Arial" panose="020B0604020202020204" pitchFamily="34" charset="0"/>
                <a:cs typeface="Arial" panose="020B0604020202020204" pitchFamily="34" charset="0"/>
              </a:rPr>
              <a:t> AN APPOINTMENT WITH YOUR COUNSELOR</a:t>
            </a:r>
            <a:endParaRPr lang="en-US" sz="1400" b="1" i="1" dirty="0">
              <a:latin typeface="Arial" panose="020B0604020202020204" pitchFamily="34" charset="0"/>
              <a:cs typeface="Arial" panose="020B0604020202020204" pitchFamily="34" charset="0"/>
            </a:endParaRPr>
          </a:p>
          <a:p>
            <a:r>
              <a:rPr lang="en-US" sz="1400" i="1" dirty="0" smtClean="0">
                <a:latin typeface="Arial" panose="020B0604020202020204" pitchFamily="34" charset="0"/>
                <a:cs typeface="Arial" panose="020B0604020202020204" pitchFamily="34" charset="0"/>
              </a:rPr>
              <a:t>[School </a:t>
            </a:r>
            <a:r>
              <a:rPr lang="en-US" sz="1400" i="1" dirty="0">
                <a:latin typeface="Arial" panose="020B0604020202020204" pitchFamily="34" charset="0"/>
                <a:cs typeface="Arial" panose="020B0604020202020204" pitchFamily="34" charset="0"/>
              </a:rPr>
              <a:t>counselor – describe the next steps students need to take in your district, such as “make an appointment with </a:t>
            </a:r>
            <a:r>
              <a:rPr lang="en-US" sz="1400" i="1" dirty="0" smtClean="0">
                <a:latin typeface="Arial" panose="020B0604020202020204" pitchFamily="34" charset="0"/>
                <a:cs typeface="Arial" panose="020B0604020202020204" pitchFamily="34" charset="0"/>
              </a:rPr>
              <a:t>me, have conversation</a:t>
            </a:r>
            <a:r>
              <a:rPr lang="en-US" sz="1400" i="1" baseline="0" dirty="0" smtClean="0">
                <a:latin typeface="Arial" panose="020B0604020202020204" pitchFamily="34" charset="0"/>
                <a:cs typeface="Arial" panose="020B0604020202020204" pitchFamily="34" charset="0"/>
              </a:rPr>
              <a:t> with your family, seek community and business opportunities … </a:t>
            </a:r>
            <a:r>
              <a:rPr lang="en-US" sz="1400" i="1" dirty="0" smtClean="0">
                <a:latin typeface="Arial" panose="020B0604020202020204" pitchFamily="34" charset="0"/>
                <a:cs typeface="Arial" panose="020B0604020202020204" pitchFamily="34" charset="0"/>
              </a:rPr>
              <a:t>] </a:t>
            </a:r>
            <a:endParaRPr lang="en-US" i="1" dirty="0"/>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28</a:t>
            </a:fld>
            <a:endParaRPr lang="en-US" dirty="0"/>
          </a:p>
        </p:txBody>
      </p:sp>
    </p:spTree>
    <p:extLst>
      <p:ext uri="{BB962C8B-B14F-4D97-AF65-F5344CB8AC3E}">
        <p14:creationId xmlns:p14="http://schemas.microsoft.com/office/powerpoint/2010/main" val="3576300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29</a:t>
            </a:fld>
            <a:endParaRPr lang="en-US" dirty="0"/>
          </a:p>
        </p:txBody>
      </p:sp>
    </p:spTree>
    <p:extLst>
      <p:ext uri="{BB962C8B-B14F-4D97-AF65-F5344CB8AC3E}">
        <p14:creationId xmlns:p14="http://schemas.microsoft.com/office/powerpoint/2010/main" val="1739314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OHIO PROVIDES FLEXIBILITY </a:t>
            </a:r>
            <a:r>
              <a:rPr lang="en-US" sz="1400" b="1" dirty="0">
                <a:latin typeface="Arial" panose="020B0604020202020204" pitchFamily="34" charset="0"/>
                <a:cs typeface="Arial" panose="020B0604020202020204" pitchFamily="34" charset="0"/>
              </a:rPr>
              <a:t>FOR YOU TO ACHIEVE AND GRADUATE</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You can </a:t>
            </a:r>
            <a:r>
              <a:rPr lang="en-US" sz="1400" dirty="0">
                <a:latin typeface="Arial" panose="020B0604020202020204" pitchFamily="34" charset="0"/>
                <a:cs typeface="Arial" panose="020B0604020202020204" pitchFamily="34" charset="0"/>
              </a:rPr>
              <a:t>graduate ready to be accepted by good </a:t>
            </a:r>
            <a:r>
              <a:rPr lang="en-US" sz="1400" dirty="0" smtClean="0">
                <a:latin typeface="Arial" panose="020B0604020202020204" pitchFamily="34" charset="0"/>
                <a:cs typeface="Arial" panose="020B0604020202020204" pitchFamily="34" charset="0"/>
              </a:rPr>
              <a:t>colleges</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or </a:t>
            </a:r>
            <a:r>
              <a:rPr lang="en-US" sz="1400" dirty="0">
                <a:latin typeface="Arial" panose="020B0604020202020204" pitchFamily="34" charset="0"/>
                <a:cs typeface="Arial" panose="020B0604020202020204" pitchFamily="34" charset="0"/>
              </a:rPr>
              <a:t>if you think college isn’t for </a:t>
            </a:r>
            <a:r>
              <a:rPr lang="en-US" sz="1400" dirty="0" smtClean="0">
                <a:latin typeface="Arial" panose="020B0604020202020204" pitchFamily="34" charset="0"/>
                <a:cs typeface="Arial" panose="020B0604020202020204" pitchFamily="34" charset="0"/>
              </a:rPr>
              <a:t>you right now, </a:t>
            </a:r>
            <a:r>
              <a:rPr lang="en-US" sz="1400" dirty="0">
                <a:latin typeface="Arial" panose="020B0604020202020204" pitchFamily="34" charset="0"/>
                <a:cs typeface="Arial" panose="020B0604020202020204" pitchFamily="34" charset="0"/>
              </a:rPr>
              <a:t>you can graduate ready to take a good paying job in certain kinds of fields.</a:t>
            </a:r>
          </a:p>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You have choices to help you with </a:t>
            </a:r>
            <a:r>
              <a:rPr lang="en-US" sz="1400" dirty="0">
                <a:latin typeface="Arial" panose="020B0604020202020204" pitchFamily="34" charset="0"/>
                <a:cs typeface="Arial" panose="020B0604020202020204" pitchFamily="34" charset="0"/>
              </a:rPr>
              <a:t>one direction or </a:t>
            </a:r>
            <a:r>
              <a:rPr lang="en-US" sz="1400" dirty="0" smtClean="0">
                <a:latin typeface="Arial" panose="020B0604020202020204" pitchFamily="34" charset="0"/>
                <a:cs typeface="Arial" panose="020B0604020202020204" pitchFamily="34" charset="0"/>
              </a:rPr>
              <a:t>another or both!</a:t>
            </a:r>
            <a:endParaRPr lang="en-US"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But there are </a:t>
            </a:r>
            <a:r>
              <a:rPr lang="en-US" sz="1400" dirty="0" smtClean="0">
                <a:latin typeface="Arial" panose="020B0604020202020204" pitchFamily="34" charset="0"/>
                <a:cs typeface="Arial" panose="020B0604020202020204" pitchFamily="34" charset="0"/>
              </a:rPr>
              <a:t>two requirements </a:t>
            </a:r>
            <a:r>
              <a:rPr lang="en-US" sz="1400" dirty="0">
                <a:latin typeface="Arial" panose="020B0604020202020204" pitchFamily="34" charset="0"/>
                <a:cs typeface="Arial" panose="020B0604020202020204" pitchFamily="34" charset="0"/>
              </a:rPr>
              <a:t>that every one of you must meet.</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Let’s go through those now.</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3</a:t>
            </a:fld>
            <a:endParaRPr lang="en-US" dirty="0"/>
          </a:p>
        </p:txBody>
      </p:sp>
    </p:spTree>
    <p:extLst>
      <p:ext uri="{BB962C8B-B14F-4D97-AF65-F5344CB8AC3E}">
        <p14:creationId xmlns:p14="http://schemas.microsoft.com/office/powerpoint/2010/main" val="29916650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i="1" dirty="0">
                <a:latin typeface="Arial" panose="020B0604020202020204" pitchFamily="34" charset="0"/>
                <a:cs typeface="Arial" panose="020B0604020202020204" pitchFamily="34" charset="0"/>
              </a:rPr>
              <a:t>[Districts may use this slide to further customize the presentation]</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30</a:t>
            </a:fld>
            <a:endParaRPr lang="en-US" dirty="0"/>
          </a:p>
        </p:txBody>
      </p:sp>
    </p:spTree>
    <p:extLst>
      <p:ext uri="{BB962C8B-B14F-4D97-AF65-F5344CB8AC3E}">
        <p14:creationId xmlns:p14="http://schemas.microsoft.com/office/powerpoint/2010/main" val="4168469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rial" panose="020B0604020202020204" pitchFamily="34" charset="0"/>
                <a:cs typeface="Arial" panose="020B0604020202020204" pitchFamily="34" charset="0"/>
              </a:rPr>
              <a:t>REQUIREMENTS FOR ALL STUDENTS</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First</a:t>
            </a:r>
            <a:r>
              <a:rPr lang="en-US" sz="1400" dirty="0">
                <a:latin typeface="Arial" panose="020B0604020202020204" pitchFamily="34" charset="0"/>
                <a:cs typeface="Arial" panose="020B0604020202020204" pitchFamily="34" charset="0"/>
              </a:rPr>
              <a:t>, our district requires all students to complete </a:t>
            </a:r>
            <a:r>
              <a:rPr lang="en-US" sz="1400" dirty="0" smtClean="0">
                <a:latin typeface="Arial" panose="020B0604020202020204" pitchFamily="34" charset="0"/>
                <a:cs typeface="Arial" panose="020B0604020202020204" pitchFamily="34" charset="0"/>
              </a:rPr>
              <a:t>(</a:t>
            </a:r>
            <a:r>
              <a:rPr lang="en-US" sz="1400" i="1" dirty="0" smtClean="0">
                <a:latin typeface="Arial" panose="020B0604020202020204" pitchFamily="34" charset="0"/>
                <a:cs typeface="Arial" panose="020B0604020202020204" pitchFamily="34" charset="0"/>
              </a:rPr>
              <a:t>insert number for</a:t>
            </a:r>
            <a:r>
              <a:rPr lang="en-US" sz="1400" i="1" baseline="0" dirty="0" smtClean="0">
                <a:latin typeface="Arial" panose="020B0604020202020204" pitchFamily="34" charset="0"/>
                <a:cs typeface="Arial" panose="020B0604020202020204" pitchFamily="34" charset="0"/>
              </a:rPr>
              <a:t> your district – 20 state minimum plus any additional credits required by your di</a:t>
            </a:r>
            <a:r>
              <a:rPr lang="en-US" sz="1400" baseline="0" dirty="0" smtClean="0">
                <a:latin typeface="Arial" panose="020B0604020202020204" pitchFamily="34" charset="0"/>
                <a:cs typeface="Arial" panose="020B0604020202020204" pitchFamily="34" charset="0"/>
              </a:rPr>
              <a:t>strict</a:t>
            </a:r>
            <a:r>
              <a:rPr lang="en-US" sz="1400" dirty="0" smtClean="0">
                <a:latin typeface="Arial" panose="020B0604020202020204" pitchFamily="34" charset="0"/>
                <a:cs typeface="Arial" panose="020B0604020202020204" pitchFamily="34" charset="0"/>
              </a:rPr>
              <a:t>) ## course </a:t>
            </a:r>
            <a:r>
              <a:rPr lang="en-US" sz="1400" dirty="0">
                <a:latin typeface="Arial" panose="020B0604020202020204" pitchFamily="34" charset="0"/>
                <a:cs typeface="Arial" panose="020B0604020202020204" pitchFamily="34" charset="0"/>
              </a:rPr>
              <a:t>credits to graduate. </a:t>
            </a: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Second</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you will </a:t>
            </a:r>
            <a:r>
              <a:rPr lang="en-US" sz="1400" dirty="0">
                <a:latin typeface="Arial" panose="020B0604020202020204" pitchFamily="34" charset="0"/>
                <a:cs typeface="Arial" panose="020B0604020202020204" pitchFamily="34" charset="0"/>
              </a:rPr>
              <a:t>pick </a:t>
            </a:r>
            <a:r>
              <a:rPr lang="en-US" sz="1400" dirty="0" smtClean="0">
                <a:latin typeface="Arial" panose="020B0604020202020204" pitchFamily="34" charset="0"/>
                <a:cs typeface="Arial" panose="020B0604020202020204" pitchFamily="34" charset="0"/>
              </a:rPr>
              <a:t>at least</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one </a:t>
            </a:r>
            <a:r>
              <a:rPr lang="en-US" sz="1400" dirty="0">
                <a:latin typeface="Arial" panose="020B0604020202020204" pitchFamily="34" charset="0"/>
                <a:cs typeface="Arial" panose="020B0604020202020204" pitchFamily="34" charset="0"/>
              </a:rPr>
              <a:t>of three diploma options.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4</a:t>
            </a:fld>
            <a:endParaRPr lang="en-US" dirty="0"/>
          </a:p>
        </p:txBody>
      </p:sp>
    </p:spTree>
    <p:extLst>
      <p:ext uri="{BB962C8B-B14F-4D97-AF65-F5344CB8AC3E}">
        <p14:creationId xmlns:p14="http://schemas.microsoft.com/office/powerpoint/2010/main" val="3444186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rial" panose="020B0604020202020204" pitchFamily="34" charset="0"/>
                <a:cs typeface="Arial" panose="020B0604020202020204" pitchFamily="34" charset="0"/>
              </a:rPr>
              <a:t>OUR DISTRICT’S COURSE REQUIREMENTS</a:t>
            </a:r>
          </a:p>
          <a:p>
            <a:r>
              <a:rPr lang="en-US" sz="1400" dirty="0">
                <a:latin typeface="Arial" panose="020B0604020202020204" pitchFamily="34" charset="0"/>
                <a:cs typeface="Arial" panose="020B0604020202020204" pitchFamily="34" charset="0"/>
              </a:rPr>
              <a:t>You must complete certain basic </a:t>
            </a:r>
            <a:r>
              <a:rPr lang="en-US" sz="1400" dirty="0" smtClean="0">
                <a:latin typeface="Arial" panose="020B0604020202020204" pitchFamily="34" charset="0"/>
                <a:cs typeface="Arial" panose="020B0604020202020204" pitchFamily="34" charset="0"/>
              </a:rPr>
              <a:t>courses.</a:t>
            </a: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Ohio students must </a:t>
            </a:r>
            <a:r>
              <a:rPr lang="en-US" sz="1400" dirty="0">
                <a:latin typeface="Arial" panose="020B0604020202020204" pitchFamily="34" charset="0"/>
                <a:cs typeface="Arial" panose="020B0604020202020204" pitchFamily="34" charset="0"/>
              </a:rPr>
              <a:t>take:</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4 units of English</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4 units of mathematics</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3 units of science</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3 units of social studies (includes ½ unit of </a:t>
            </a:r>
            <a:r>
              <a:rPr lang="en-US" sz="1400" dirty="0" smtClean="0">
                <a:latin typeface="Arial" panose="020B0604020202020204" pitchFamily="34" charset="0"/>
                <a:cs typeface="Arial" panose="020B0604020202020204" pitchFamily="34" charset="0"/>
              </a:rPr>
              <a:t>American history and ½ unit of American government)</a:t>
            </a:r>
            <a:endParaRPr lang="en-US"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½ unit of health </a:t>
            </a:r>
            <a:r>
              <a:rPr lang="en-US" sz="1400" dirty="0" smtClean="0">
                <a:latin typeface="Arial" panose="020B0604020202020204" pitchFamily="34" charset="0"/>
                <a:cs typeface="Arial" panose="020B0604020202020204" pitchFamily="34" charset="0"/>
              </a:rPr>
              <a:t>and ½ </a:t>
            </a:r>
            <a:r>
              <a:rPr lang="en-US" sz="1400" dirty="0">
                <a:latin typeface="Arial" panose="020B0604020202020204" pitchFamily="34" charset="0"/>
                <a:cs typeface="Arial" panose="020B0604020202020204" pitchFamily="34" charset="0"/>
              </a:rPr>
              <a:t>unit of physical education</a:t>
            </a:r>
          </a:p>
          <a:p>
            <a:pPr marL="285750" lvl="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5 units of </a:t>
            </a:r>
            <a:r>
              <a:rPr lang="en-US" sz="1400" dirty="0" smtClean="0">
                <a:latin typeface="Arial" panose="020B0604020202020204" pitchFamily="34" charset="0"/>
                <a:cs typeface="Arial" panose="020B0604020202020204" pitchFamily="34" charset="0"/>
              </a:rPr>
              <a:t>electives</a:t>
            </a:r>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Additionally, you will</a:t>
            </a:r>
            <a:r>
              <a:rPr lang="en-US" sz="1400" baseline="0" dirty="0" smtClean="0">
                <a:latin typeface="Arial" panose="020B0604020202020204" pitchFamily="34" charset="0"/>
                <a:cs typeface="Arial" panose="020B0604020202020204" pitchFamily="34" charset="0"/>
              </a:rPr>
              <a:t> take coursework in f</a:t>
            </a:r>
            <a:r>
              <a:rPr lang="en-US" sz="1400" dirty="0" smtClean="0">
                <a:latin typeface="Arial" panose="020B0604020202020204" pitchFamily="34" charset="0"/>
                <a:cs typeface="Arial" panose="020B0604020202020204" pitchFamily="34" charset="0"/>
              </a:rPr>
              <a:t>ine </a:t>
            </a:r>
            <a:r>
              <a:rPr lang="en-US" sz="1400" dirty="0">
                <a:latin typeface="Arial" panose="020B0604020202020204" pitchFamily="34" charset="0"/>
                <a:cs typeface="Arial" panose="020B0604020202020204" pitchFamily="34" charset="0"/>
              </a:rPr>
              <a:t>arts and </a:t>
            </a:r>
            <a:r>
              <a:rPr lang="en-US" sz="1400" dirty="0" smtClean="0">
                <a:latin typeface="Arial" panose="020B0604020202020204" pitchFamily="34" charset="0"/>
                <a:cs typeface="Arial" panose="020B0604020202020204" pitchFamily="34" charset="0"/>
              </a:rPr>
              <a:t>financial literacy.</a:t>
            </a:r>
          </a:p>
          <a:p>
            <a:endParaRPr lang="en-US" sz="1400" dirty="0">
              <a:latin typeface="Arial" panose="020B0604020202020204" pitchFamily="34" charset="0"/>
              <a:cs typeface="Arial" panose="020B0604020202020204" pitchFamily="34" charset="0"/>
            </a:endParaRPr>
          </a:p>
          <a:p>
            <a:r>
              <a:rPr lang="en-US" sz="1400" i="1" dirty="0">
                <a:latin typeface="Arial" panose="020B0604020202020204" pitchFamily="34" charset="0"/>
                <a:cs typeface="Arial" panose="020B0604020202020204" pitchFamily="34" charset="0"/>
              </a:rPr>
              <a:t>[Customize this slide to coincide with your local requirements].</a:t>
            </a:r>
          </a:p>
          <a:p>
            <a:endParaRPr lang="en-US" sz="1400" dirty="0"/>
          </a:p>
          <a:p>
            <a:endParaRPr lang="en-US" sz="1400" dirty="0"/>
          </a:p>
        </p:txBody>
      </p:sp>
      <p:sp>
        <p:nvSpPr>
          <p:cNvPr id="4" name="Slide Number Placeholder 3"/>
          <p:cNvSpPr>
            <a:spLocks noGrp="1"/>
          </p:cNvSpPr>
          <p:nvPr>
            <p:ph type="sldNum" sz="quarter" idx="10"/>
          </p:nvPr>
        </p:nvSpPr>
        <p:spPr/>
        <p:txBody>
          <a:bodyPr/>
          <a:lstStyle/>
          <a:p>
            <a:fld id="{A88EB8E9-7E05-4C60-A58D-798732DD5BFE}" type="slidenum">
              <a:rPr lang="en-US" smtClean="0"/>
              <a:t>5</a:t>
            </a:fld>
            <a:endParaRPr lang="en-US" dirty="0"/>
          </a:p>
        </p:txBody>
      </p:sp>
    </p:spTree>
    <p:extLst>
      <p:ext uri="{BB962C8B-B14F-4D97-AF65-F5344CB8AC3E}">
        <p14:creationId xmlns:p14="http://schemas.microsoft.com/office/powerpoint/2010/main" val="1038754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latin typeface="Arial" panose="020B0604020202020204" pitchFamily="34" charset="0"/>
                <a:cs typeface="Arial" panose="020B0604020202020204" pitchFamily="34" charset="0"/>
              </a:rPr>
              <a:t>OHIO </a:t>
            </a:r>
            <a:r>
              <a:rPr lang="en-US" sz="1400" b="1" dirty="0">
                <a:latin typeface="Arial" panose="020B0604020202020204" pitchFamily="34" charset="0"/>
                <a:cs typeface="Arial" panose="020B0604020202020204" pitchFamily="34" charset="0"/>
              </a:rPr>
              <a:t>LAW CREATES </a:t>
            </a:r>
            <a:r>
              <a:rPr lang="en-US" sz="1400" b="1" dirty="0" smtClean="0">
                <a:latin typeface="Arial" panose="020B0604020202020204" pitchFamily="34" charset="0"/>
                <a:cs typeface="Arial" panose="020B0604020202020204" pitchFamily="34" charset="0"/>
              </a:rPr>
              <a:t>THREE</a:t>
            </a:r>
            <a:r>
              <a:rPr lang="en-US" sz="1400" b="1" baseline="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OPTIONS </a:t>
            </a:r>
            <a:r>
              <a:rPr lang="en-US" sz="1400" b="1" dirty="0">
                <a:latin typeface="Arial" panose="020B0604020202020204" pitchFamily="34" charset="0"/>
                <a:cs typeface="Arial" panose="020B0604020202020204" pitchFamily="34" charset="0"/>
              </a:rPr>
              <a:t>FOR STUDENTS TO EARN A DIPLOMA</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Changes in Ohio’s law about high school graduation will help </a:t>
            </a:r>
            <a:r>
              <a:rPr lang="en-US" sz="1400" dirty="0" smtClean="0">
                <a:latin typeface="Arial" panose="020B0604020202020204" pitchFamily="34" charset="0"/>
                <a:cs typeface="Arial" panose="020B0604020202020204" pitchFamily="34" charset="0"/>
              </a:rPr>
              <a:t>prepare</a:t>
            </a:r>
            <a:r>
              <a:rPr lang="en-US" sz="1400" baseline="0" dirty="0" smtClean="0">
                <a:latin typeface="Arial" panose="020B0604020202020204" pitchFamily="34" charset="0"/>
                <a:cs typeface="Arial" panose="020B0604020202020204" pitchFamily="34" charset="0"/>
              </a:rPr>
              <a:t> you for </a:t>
            </a:r>
            <a:r>
              <a:rPr lang="en-US" sz="1400" dirty="0" smtClean="0">
                <a:latin typeface="Arial" panose="020B0604020202020204" pitchFamily="34" charset="0"/>
                <a:cs typeface="Arial" panose="020B0604020202020204" pitchFamily="34" charset="0"/>
              </a:rPr>
              <a:t>college or an in-demand job.</a:t>
            </a:r>
            <a:endParaRPr lang="en-US" sz="14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We are going to help you think </a:t>
            </a:r>
            <a:r>
              <a:rPr lang="en-US" sz="1400" dirty="0" smtClean="0">
                <a:latin typeface="Arial" panose="020B0604020202020204" pitchFamily="34" charset="0"/>
                <a:cs typeface="Arial" panose="020B0604020202020204" pitchFamily="34" charset="0"/>
              </a:rPr>
              <a:t>more deeply about </a:t>
            </a:r>
            <a:r>
              <a:rPr lang="en-US" sz="1400" dirty="0">
                <a:latin typeface="Arial" panose="020B0604020202020204" pitchFamily="34" charset="0"/>
                <a:cs typeface="Arial" panose="020B0604020202020204" pitchFamily="34" charset="0"/>
              </a:rPr>
              <a:t>what you want to do as an adult, and make sure we help </a:t>
            </a:r>
            <a:r>
              <a:rPr lang="en-US" sz="1400" dirty="0" smtClean="0">
                <a:latin typeface="Arial" panose="020B0604020202020204" pitchFamily="34" charset="0"/>
                <a:cs typeface="Arial" panose="020B0604020202020204" pitchFamily="34" charset="0"/>
              </a:rPr>
              <a:t>get you moving in the right direction to fulfill </a:t>
            </a:r>
            <a:r>
              <a:rPr lang="en-US" sz="1400" dirty="0">
                <a:latin typeface="Arial" panose="020B0604020202020204" pitchFamily="34" charset="0"/>
                <a:cs typeface="Arial" panose="020B0604020202020204" pitchFamily="34" charset="0"/>
              </a:rPr>
              <a:t>your dreams.</a:t>
            </a:r>
          </a:p>
          <a:p>
            <a:pPr marL="171450"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Let me explain how this works. </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6</a:t>
            </a:fld>
            <a:endParaRPr lang="en-US" dirty="0"/>
          </a:p>
        </p:txBody>
      </p:sp>
    </p:spTree>
    <p:extLst>
      <p:ext uri="{BB962C8B-B14F-4D97-AF65-F5344CB8AC3E}">
        <p14:creationId xmlns:p14="http://schemas.microsoft.com/office/powerpoint/2010/main" val="831665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latin typeface="Arial" panose="020B0604020202020204" pitchFamily="34" charset="0"/>
                <a:cs typeface="Arial" panose="020B0604020202020204" pitchFamily="34" charset="0"/>
              </a:rPr>
              <a:t>THREE OPTIONS</a:t>
            </a: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 second graduation requirement </a:t>
            </a:r>
            <a:r>
              <a:rPr lang="en-US" sz="1400" dirty="0">
                <a:latin typeface="Arial" panose="020B0604020202020204" pitchFamily="34" charset="0"/>
                <a:cs typeface="Arial" panose="020B0604020202020204" pitchFamily="34" charset="0"/>
              </a:rPr>
              <a:t>is where </a:t>
            </a:r>
            <a:r>
              <a:rPr lang="en-US" sz="1400" dirty="0" smtClean="0">
                <a:latin typeface="Arial" panose="020B0604020202020204" pitchFamily="34" charset="0"/>
                <a:cs typeface="Arial" panose="020B0604020202020204" pitchFamily="34" charset="0"/>
              </a:rPr>
              <a:t>you have choices. </a:t>
            </a: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To fulfill </a:t>
            </a:r>
            <a:r>
              <a:rPr lang="en-US" sz="1400" dirty="0" smtClean="0">
                <a:latin typeface="Arial" panose="020B0604020202020204" pitchFamily="34" charset="0"/>
                <a:cs typeface="Arial" panose="020B0604020202020204" pitchFamily="34" charset="0"/>
              </a:rPr>
              <a:t>the second requirement </a:t>
            </a:r>
            <a:r>
              <a:rPr lang="en-US" sz="1400" dirty="0">
                <a:latin typeface="Arial" panose="020B0604020202020204" pitchFamily="34" charset="0"/>
                <a:cs typeface="Arial" panose="020B0604020202020204" pitchFamily="34" charset="0"/>
              </a:rPr>
              <a:t>for graduation, you can choose one </a:t>
            </a:r>
            <a:r>
              <a:rPr lang="en-US" sz="1400" dirty="0" smtClean="0">
                <a:latin typeface="Arial" panose="020B0604020202020204" pitchFamily="34" charset="0"/>
                <a:cs typeface="Arial" panose="020B0604020202020204" pitchFamily="34" charset="0"/>
              </a:rPr>
              <a:t>or more options</a:t>
            </a:r>
            <a:r>
              <a:rPr lang="en-US" sz="1400" dirty="0">
                <a:latin typeface="Arial" panose="020B0604020202020204" pitchFamily="34" charset="0"/>
                <a:cs typeface="Arial" panose="020B0604020202020204" pitchFamily="34" charset="0"/>
              </a:rPr>
              <a:t>:</a:t>
            </a:r>
          </a:p>
          <a:p>
            <a:pPr marL="0" lvl="0" indent="0">
              <a:buFont typeface="Arial" panose="020B0604020202020204" pitchFamily="34" charset="0"/>
              <a:buNone/>
            </a:pPr>
            <a:r>
              <a:rPr lang="en-US" sz="1400" baseline="0" dirty="0" smtClean="0">
                <a:latin typeface="Arial" panose="020B0604020202020204" pitchFamily="34" charset="0"/>
                <a:cs typeface="Arial" panose="020B0604020202020204" pitchFamily="34" charset="0"/>
              </a:rPr>
              <a:t>        1. </a:t>
            </a:r>
            <a:r>
              <a:rPr lang="en-US" sz="1400" dirty="0" smtClean="0">
                <a:latin typeface="Arial" panose="020B0604020202020204" pitchFamily="34" charset="0"/>
                <a:cs typeface="Arial" panose="020B0604020202020204" pitchFamily="34" charset="0"/>
              </a:rPr>
              <a:t>Accumulate at least 18 </a:t>
            </a:r>
            <a:r>
              <a:rPr lang="en-US" sz="1400" dirty="0">
                <a:latin typeface="Arial" panose="020B0604020202020204" pitchFamily="34" charset="0"/>
                <a:cs typeface="Arial" panose="020B0604020202020204" pitchFamily="34" charset="0"/>
              </a:rPr>
              <a:t>points, altogether, on the seven state tests</a:t>
            </a:r>
          </a:p>
          <a:p>
            <a:pPr marL="0" indent="0">
              <a:buFont typeface="Arial" panose="020B0604020202020204" pitchFamily="34" charset="0"/>
              <a:buNone/>
            </a:pPr>
            <a:r>
              <a:rPr lang="en-US" sz="1400" baseline="0" dirty="0" smtClean="0">
                <a:latin typeface="Arial" panose="020B0604020202020204" pitchFamily="34" charset="0"/>
                <a:cs typeface="Arial" panose="020B0604020202020204" pitchFamily="34" charset="0"/>
              </a:rPr>
              <a:t>        2. </a:t>
            </a:r>
            <a:r>
              <a:rPr lang="en-US" sz="1400" dirty="0" smtClean="0">
                <a:latin typeface="Arial" panose="020B0604020202020204" pitchFamily="34" charset="0"/>
                <a:cs typeface="Arial" panose="020B0604020202020204" pitchFamily="34" charset="0"/>
              </a:rPr>
              <a:t>Earn </a:t>
            </a:r>
            <a:r>
              <a:rPr lang="en-US" sz="1400" dirty="0">
                <a:latin typeface="Arial" panose="020B0604020202020204" pitchFamily="34" charset="0"/>
                <a:cs typeface="Arial" panose="020B0604020202020204" pitchFamily="34" charset="0"/>
              </a:rPr>
              <a:t>an approved, industry-recognized credential for the field you want to work in, and </a:t>
            </a:r>
            <a:r>
              <a:rPr lang="en-US" sz="1400" dirty="0" smtClean="0">
                <a:latin typeface="Arial" panose="020B0604020202020204" pitchFamily="34" charset="0"/>
                <a:cs typeface="Arial" panose="020B0604020202020204" pitchFamily="34" charset="0"/>
              </a:rPr>
              <a:t>get </a:t>
            </a:r>
            <a:r>
              <a:rPr lang="en-US" sz="1400" dirty="0">
                <a:latin typeface="Arial" panose="020B0604020202020204" pitchFamily="34" charset="0"/>
                <a:cs typeface="Arial" panose="020B0604020202020204" pitchFamily="34" charset="0"/>
              </a:rPr>
              <a:t>a score </a:t>
            </a:r>
            <a:r>
              <a:rPr lang="en-US" sz="1400" dirty="0" smtClean="0">
                <a:latin typeface="Arial" panose="020B0604020202020204" pitchFamily="34" charset="0"/>
                <a:cs typeface="Arial" panose="020B0604020202020204" pitchFamily="34" charset="0"/>
              </a:rPr>
              <a:t>of 13 on</a:t>
            </a:r>
            <a:r>
              <a:rPr lang="en-US" sz="1400" baseline="0" dirty="0" smtClean="0">
                <a:latin typeface="Arial" panose="020B0604020202020204" pitchFamily="34" charset="0"/>
                <a:cs typeface="Arial" panose="020B0604020202020204" pitchFamily="34" charset="0"/>
              </a:rPr>
              <a:t> a </a:t>
            </a:r>
            <a:r>
              <a:rPr lang="en-US" sz="1400" dirty="0" smtClean="0">
                <a:latin typeface="Arial" panose="020B0604020202020204" pitchFamily="34" charset="0"/>
                <a:cs typeface="Arial" panose="020B0604020202020204" pitchFamily="34" charset="0"/>
              </a:rPr>
              <a:t>job-skills test,</a:t>
            </a:r>
            <a:r>
              <a:rPr lang="en-US" sz="1400" baseline="0" dirty="0" smtClean="0">
                <a:latin typeface="Arial" panose="020B0604020202020204" pitchFamily="34" charset="0"/>
                <a:cs typeface="Arial" panose="020B0604020202020204" pitchFamily="34" charset="0"/>
              </a:rPr>
              <a:t> called WorkKeys, </a:t>
            </a:r>
            <a:r>
              <a:rPr lang="en-US" sz="1400" dirty="0" smtClean="0">
                <a:latin typeface="Arial" panose="020B0604020202020204" pitchFamily="34" charset="0"/>
                <a:cs typeface="Arial" panose="020B0604020202020204" pitchFamily="34" charset="0"/>
              </a:rPr>
              <a:t>that </a:t>
            </a:r>
            <a:r>
              <a:rPr lang="en-US" sz="1400" dirty="0">
                <a:latin typeface="Arial" panose="020B0604020202020204" pitchFamily="34" charset="0"/>
                <a:cs typeface="Arial" panose="020B0604020202020204" pitchFamily="34" charset="0"/>
              </a:rPr>
              <a:t>shows you are ready to do </a:t>
            </a:r>
            <a:r>
              <a:rPr lang="en-US" sz="1400" dirty="0" smtClean="0">
                <a:latin typeface="Arial" panose="020B0604020202020204" pitchFamily="34" charset="0"/>
                <a:cs typeface="Arial" panose="020B0604020202020204" pitchFamily="34" charset="0"/>
              </a:rPr>
              <a:t>that </a:t>
            </a:r>
            <a:r>
              <a:rPr lang="en-US" sz="1400" dirty="0">
                <a:latin typeface="Arial" panose="020B0604020202020204" pitchFamily="34" charset="0"/>
                <a:cs typeface="Arial" panose="020B0604020202020204" pitchFamily="34" charset="0"/>
              </a:rPr>
              <a:t>kind of job. [Give a specific example offered by your school.] </a:t>
            </a:r>
            <a:endParaRPr lang="en-US" sz="14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latin typeface="Arial" panose="020B0604020202020204" pitchFamily="34" charset="0"/>
                <a:cs typeface="Arial" panose="020B0604020202020204" pitchFamily="34" charset="0"/>
              </a:rPr>
              <a:t>        3. Earn a score on the ACT or SAT that shows you are to take a college-level course.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latin typeface="Arial" panose="020B0604020202020204" pitchFamily="34" charset="0"/>
                <a:cs typeface="Arial" panose="020B0604020202020204" pitchFamily="34" charset="0"/>
              </a:rPr>
              <a:t>Now let’s talk about each option.</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7</a:t>
            </a:fld>
            <a:endParaRPr lang="en-US" dirty="0"/>
          </a:p>
        </p:txBody>
      </p:sp>
    </p:spTree>
    <p:extLst>
      <p:ext uri="{BB962C8B-B14F-4D97-AF65-F5344CB8AC3E}">
        <p14:creationId xmlns:p14="http://schemas.microsoft.com/office/powerpoint/2010/main" val="66187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In this option,</a:t>
            </a:r>
            <a:r>
              <a:rPr lang="en-US" sz="1400" baseline="0" dirty="0" smtClean="0">
                <a:latin typeface="Arial" panose="020B0604020202020204" pitchFamily="34" charset="0"/>
                <a:cs typeface="Arial" panose="020B0604020202020204" pitchFamily="34" charset="0"/>
              </a:rPr>
              <a:t> a student earns at least </a:t>
            </a:r>
            <a:r>
              <a:rPr lang="en-US" sz="1400" dirty="0" smtClean="0">
                <a:latin typeface="Arial" panose="020B0604020202020204" pitchFamily="34" charset="0"/>
                <a:cs typeface="Arial" panose="020B0604020202020204" pitchFamily="34" charset="0"/>
              </a:rPr>
              <a:t>18 points 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end-of-course state tests.</a:t>
            </a: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9204A61-4D4D-4140-A621-CAB7F06975C5}" type="slidenum">
              <a:rPr lang="en-US" smtClean="0"/>
              <a:t>8</a:t>
            </a:fld>
            <a:endParaRPr lang="en-US" dirty="0"/>
          </a:p>
        </p:txBody>
      </p:sp>
    </p:spTree>
    <p:extLst>
      <p:ext uri="{BB962C8B-B14F-4D97-AF65-F5344CB8AC3E}">
        <p14:creationId xmlns:p14="http://schemas.microsoft.com/office/powerpoint/2010/main" val="1969997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Arial" panose="020B0604020202020204" pitchFamily="34" charset="0"/>
                <a:cs typeface="Arial" panose="020B0604020202020204" pitchFamily="34" charset="0"/>
              </a:rPr>
              <a:t>Students must earn a total of at least four points on English tests, four points on math tests, six points on science and social studies tests, and an additional four points that can be selected from any of the content areas.  This graduation option gives a student flexibility in accumulating 18 points. A high score on one test can balance a low score on another test.</a:t>
            </a: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A9204A61-4D4D-4140-A621-CAB7F06975C5}" type="slidenum">
              <a:rPr lang="en-US" smtClean="0"/>
              <a:t>9</a:t>
            </a:fld>
            <a:endParaRPr lang="en-US" dirty="0"/>
          </a:p>
        </p:txBody>
      </p:sp>
    </p:spTree>
    <p:extLst>
      <p:ext uri="{BB962C8B-B14F-4D97-AF65-F5344CB8AC3E}">
        <p14:creationId xmlns:p14="http://schemas.microsoft.com/office/powerpoint/2010/main" val="2262797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2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3657599"/>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8"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194672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4"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367631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8" name="Rectangle 7"/>
          <p:cNvSpPr/>
          <p:nvPr userDrawn="1"/>
        </p:nvSpPr>
        <p:spPr>
          <a:xfrm>
            <a:off x="0" y="3495"/>
            <a:ext cx="9144000" cy="5406705"/>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p:txBody>
          <a:bodyPr>
            <a:normAutofit/>
          </a:bodyPr>
          <a:lstStyle>
            <a:lvl1pPr>
              <a:defRPr sz="420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3657599"/>
          </a:xfr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9"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3635456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4572000" y="3495"/>
            <a:ext cx="4572000" cy="6858000"/>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ctrTitle"/>
          </p:nvPr>
        </p:nvSpPr>
        <p:spPr>
          <a:xfrm>
            <a:off x="685800" y="2130425"/>
            <a:ext cx="7772400" cy="1470025"/>
          </a:xfrm>
        </p:spPr>
        <p:txBody>
          <a:bodyPr>
            <a:normAutofit/>
          </a:bodyPr>
          <a:lstStyle>
            <a:lvl1pPr>
              <a:defRPr sz="42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9"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292366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3810000" cy="381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sp>
        <p:nvSpPr>
          <p:cNvPr id="8" name="Rectangle 7"/>
          <p:cNvSpPr/>
          <p:nvPr userDrawn="1"/>
        </p:nvSpPr>
        <p:spPr>
          <a:xfrm>
            <a:off x="4572000" y="3495"/>
            <a:ext cx="4572000" cy="6858000"/>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9" name="Content Placeholder 2"/>
          <p:cNvSpPr>
            <a:spLocks noGrp="1"/>
          </p:cNvSpPr>
          <p:nvPr>
            <p:ph idx="13"/>
          </p:nvPr>
        </p:nvSpPr>
        <p:spPr>
          <a:xfrm>
            <a:off x="4953000" y="1600200"/>
            <a:ext cx="3810000" cy="3810000"/>
          </a:xfr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372115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0" y="1600201"/>
            <a:ext cx="3657600" cy="381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304800" y="6248400"/>
            <a:ext cx="2133600" cy="365125"/>
          </a:xfrm>
          <a:prstGeom prst="rect">
            <a:avLst/>
          </a:prstGeom>
        </p:spPr>
        <p:txBody>
          <a:bodyPr/>
          <a:lstStyle/>
          <a:p>
            <a:fld id="{68E39F6F-ACC9-446C-8E92-A60782801CF2}" type="slidenum">
              <a:rPr lang="en-US" smtClean="0"/>
              <a:t>‹#›</a:t>
            </a:fld>
            <a:endParaRPr lang="en-US" dirty="0"/>
          </a:p>
        </p:txBody>
      </p:sp>
      <p:sp>
        <p:nvSpPr>
          <p:cNvPr id="8" name="Rectangle 7"/>
          <p:cNvSpPr/>
          <p:nvPr userDrawn="1"/>
        </p:nvSpPr>
        <p:spPr>
          <a:xfrm>
            <a:off x="0" y="0"/>
            <a:ext cx="4572000" cy="6858000"/>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9" name="Content Placeholder 2"/>
          <p:cNvSpPr>
            <a:spLocks noGrp="1"/>
          </p:cNvSpPr>
          <p:nvPr>
            <p:ph idx="13"/>
          </p:nvPr>
        </p:nvSpPr>
        <p:spPr>
          <a:xfrm>
            <a:off x="447675" y="1600200"/>
            <a:ext cx="3810000" cy="3810000"/>
          </a:xfr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86400" y="5545510"/>
            <a:ext cx="3215640" cy="1160090"/>
          </a:xfrm>
          <a:prstGeom prst="rect">
            <a:avLst/>
          </a:prstGeom>
        </p:spPr>
      </p:pic>
    </p:spTree>
    <p:extLst>
      <p:ext uri="{BB962C8B-B14F-4D97-AF65-F5344CB8AC3E}">
        <p14:creationId xmlns:p14="http://schemas.microsoft.com/office/powerpoint/2010/main" val="40308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2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029200" y="1600201"/>
            <a:ext cx="3657600" cy="3810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304800" y="6248400"/>
            <a:ext cx="2133600" cy="365125"/>
          </a:xfrm>
          <a:prstGeom prst="rect">
            <a:avLst/>
          </a:prstGeom>
        </p:spPr>
        <p:txBody>
          <a:bodyPr/>
          <a:lstStyle/>
          <a:p>
            <a:fld id="{68E39F6F-ACC9-446C-8E92-A60782801CF2}" type="slidenum">
              <a:rPr lang="en-US" smtClean="0"/>
              <a:t>‹#›</a:t>
            </a:fld>
            <a:endParaRPr lang="en-US" dirty="0"/>
          </a:p>
        </p:txBody>
      </p:sp>
      <p:sp>
        <p:nvSpPr>
          <p:cNvPr id="9" name="Content Placeholder 2"/>
          <p:cNvSpPr>
            <a:spLocks noGrp="1"/>
          </p:cNvSpPr>
          <p:nvPr>
            <p:ph idx="13"/>
          </p:nvPr>
        </p:nvSpPr>
        <p:spPr>
          <a:xfrm>
            <a:off x="447675" y="1600200"/>
            <a:ext cx="3810000" cy="3810000"/>
          </a:xfr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86400" y="5545510"/>
            <a:ext cx="3215640" cy="1160090"/>
          </a:xfrm>
          <a:prstGeom prst="rect">
            <a:avLst/>
          </a:prstGeom>
        </p:spPr>
      </p:pic>
    </p:spTree>
    <p:extLst>
      <p:ext uri="{BB962C8B-B14F-4D97-AF65-F5344CB8AC3E}">
        <p14:creationId xmlns:p14="http://schemas.microsoft.com/office/powerpoint/2010/main" val="288002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9"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313023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11"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149946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67370E4-BFC8-4799-AA6F-D4DE85764ED0}" type="datetimeFigureOut">
              <a:rPr lang="en-US" smtClean="0"/>
              <a:t>8/19/2016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8E39F6F-ACC9-446C-8E92-A60782801CF2}" type="slidenum">
              <a:rPr lang="en-US" smtClean="0"/>
              <a:t>‹#›</a:t>
            </a:fld>
            <a:endParaRPr lang="en-US" dirty="0"/>
          </a:p>
        </p:txBody>
      </p:sp>
      <p:pic>
        <p:nvPicPr>
          <p:cNvPr id="8"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360" y="5545510"/>
            <a:ext cx="3215640" cy="1160090"/>
          </a:xfrm>
          <a:prstGeom prst="rect">
            <a:avLst/>
          </a:prstGeom>
        </p:spPr>
      </p:pic>
    </p:spTree>
    <p:extLst>
      <p:ext uri="{BB962C8B-B14F-4D97-AF65-F5344CB8AC3E}">
        <p14:creationId xmlns:p14="http://schemas.microsoft.com/office/powerpoint/2010/main" val="213585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71019343"/>
      </p:ext>
    </p:extLst>
  </p:cSld>
  <p:clrMap bg1="lt1" tx1="dk1" bg2="lt2" tx2="dk2" accent1="accent1" accent2="accent2" accent3="accent3" accent4="accent4" accent5="accent5" accent6="accent6" hlink="hlink" folHlink="folHlink"/>
  <p:sldLayoutIdLst>
    <p:sldLayoutId id="2147483650" r:id="rId1"/>
    <p:sldLayoutId id="2147483659" r:id="rId2"/>
    <p:sldLayoutId id="2147483649" r:id="rId3"/>
    <p:sldLayoutId id="2147483658" r:id="rId4"/>
    <p:sldLayoutId id="2147483657" r:id="rId5"/>
    <p:sldLayoutId id="2147483660" r:id="rId6"/>
    <p:sldLayoutId id="2147483652" r:id="rId7"/>
    <p:sldLayoutId id="2147483653" r:id="rId8"/>
    <p:sldLayoutId id="2147483656" r:id="rId9"/>
    <p:sldLayoutId id="2147483661"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782" y="1229774"/>
            <a:ext cx="7785742" cy="2808826"/>
          </a:xfrm>
          <a:prstGeom prst="rect">
            <a:avLst/>
          </a:prstGeom>
        </p:spPr>
      </p:pic>
    </p:spTree>
    <p:extLst>
      <p:ext uri="{BB962C8B-B14F-4D97-AF65-F5344CB8AC3E}">
        <p14:creationId xmlns:p14="http://schemas.microsoft.com/office/powerpoint/2010/main" val="372913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7816" y="3040201"/>
            <a:ext cx="906973" cy="906973"/>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5" name="Rounded Rectangle 4"/>
          <p:cNvSpPr/>
          <p:nvPr/>
        </p:nvSpPr>
        <p:spPr>
          <a:xfrm>
            <a:off x="862149" y="2057400"/>
            <a:ext cx="3071949" cy="3657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rabicPeriod"/>
            </a:pPr>
            <a:r>
              <a:rPr lang="en-US" sz="2400" dirty="0">
                <a:solidFill>
                  <a:srgbClr val="0086BE"/>
                </a:solidFill>
                <a:latin typeface="Arial" panose="020B0604020202020204" pitchFamily="34" charset="0"/>
                <a:cs typeface="Arial" panose="020B0604020202020204" pitchFamily="34" charset="0"/>
              </a:rPr>
              <a:t>English I</a:t>
            </a:r>
          </a:p>
          <a:p>
            <a:pPr marL="514350" indent="-514350">
              <a:buFont typeface="+mj-lt"/>
              <a:buAutoNum type="arabicPeriod"/>
            </a:pPr>
            <a:r>
              <a:rPr lang="en-US" sz="2400" dirty="0">
                <a:solidFill>
                  <a:srgbClr val="0086BE"/>
                </a:solidFill>
                <a:latin typeface="Arial" panose="020B0604020202020204" pitchFamily="34" charset="0"/>
                <a:cs typeface="Arial" panose="020B0604020202020204" pitchFamily="34" charset="0"/>
              </a:rPr>
              <a:t>English </a:t>
            </a:r>
            <a:r>
              <a:rPr lang="en-US" sz="2400" dirty="0" smtClean="0">
                <a:solidFill>
                  <a:srgbClr val="0086BE"/>
                </a:solidFill>
                <a:latin typeface="Arial" panose="020B0604020202020204" pitchFamily="34" charset="0"/>
                <a:cs typeface="Arial" panose="020B0604020202020204" pitchFamily="34" charset="0"/>
              </a:rPr>
              <a:t>II</a:t>
            </a:r>
          </a:p>
          <a:p>
            <a:pPr marL="514350" indent="-514350">
              <a:buFont typeface="+mj-lt"/>
              <a:buAutoNum type="arabicPeriod"/>
            </a:pPr>
            <a:endParaRPr lang="en-US" sz="2400" dirty="0">
              <a:solidFill>
                <a:schemeClr val="tx1"/>
              </a:solidFill>
              <a:latin typeface="Arial" panose="020B0604020202020204" pitchFamily="34" charset="0"/>
              <a:cs typeface="Arial" panose="020B0604020202020204" pitchFamily="34" charset="0"/>
            </a:endParaRPr>
          </a:p>
          <a:p>
            <a:pPr marL="514350" indent="-514350">
              <a:buFont typeface="+mj-lt"/>
              <a:buAutoNum type="arabicPeriod"/>
            </a:pPr>
            <a:r>
              <a:rPr lang="en-US" sz="2400" dirty="0" smtClean="0">
                <a:solidFill>
                  <a:srgbClr val="FBC446"/>
                </a:solidFill>
                <a:latin typeface="Arial" panose="020B0604020202020204" pitchFamily="34" charset="0"/>
                <a:cs typeface="Arial" panose="020B0604020202020204" pitchFamily="34" charset="0"/>
              </a:rPr>
              <a:t>Algebra I or Int. Math I</a:t>
            </a:r>
            <a:endParaRPr lang="en-US" sz="2400" dirty="0">
              <a:solidFill>
                <a:srgbClr val="FBC446"/>
              </a:solidFill>
              <a:latin typeface="Arial" panose="020B0604020202020204" pitchFamily="34" charset="0"/>
              <a:cs typeface="Arial" panose="020B0604020202020204" pitchFamily="34" charset="0"/>
            </a:endParaRPr>
          </a:p>
          <a:p>
            <a:pPr marL="514350" indent="-514350">
              <a:buFont typeface="+mj-lt"/>
              <a:buAutoNum type="arabicPeriod"/>
            </a:pPr>
            <a:r>
              <a:rPr lang="en-US" sz="2400" dirty="0" smtClean="0">
                <a:solidFill>
                  <a:srgbClr val="FBC446"/>
                </a:solidFill>
                <a:latin typeface="Arial" panose="020B0604020202020204" pitchFamily="34" charset="0"/>
                <a:cs typeface="Arial" panose="020B0604020202020204" pitchFamily="34" charset="0"/>
              </a:rPr>
              <a:t>Geometry or Int. Math II</a:t>
            </a:r>
            <a:endParaRPr lang="en-US" sz="2400" dirty="0">
              <a:solidFill>
                <a:srgbClr val="FBC446"/>
              </a:solidFill>
              <a:latin typeface="Arial" panose="020B0604020202020204" pitchFamily="34" charset="0"/>
              <a:cs typeface="Arial" panose="020B0604020202020204" pitchFamily="34" charset="0"/>
            </a:endParaRPr>
          </a:p>
        </p:txBody>
      </p:sp>
      <p:sp>
        <p:nvSpPr>
          <p:cNvPr id="6" name="Rounded Rectangle 5"/>
          <p:cNvSpPr/>
          <p:nvPr/>
        </p:nvSpPr>
        <p:spPr>
          <a:xfrm>
            <a:off x="4724400" y="2057400"/>
            <a:ext cx="3300549" cy="3657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rabicPeriod" startAt="5"/>
            </a:pPr>
            <a:r>
              <a:rPr lang="en-US" sz="2400" dirty="0" smtClean="0">
                <a:solidFill>
                  <a:srgbClr val="C74544"/>
                </a:solidFill>
                <a:latin typeface="Arial" panose="020B0604020202020204" pitchFamily="34" charset="0"/>
                <a:cs typeface="Arial" panose="020B0604020202020204" pitchFamily="34" charset="0"/>
              </a:rPr>
              <a:t>Biology or Physical Science</a:t>
            </a:r>
            <a:endParaRPr lang="en-US" sz="2400" dirty="0">
              <a:solidFill>
                <a:schemeClr val="tx1"/>
              </a:solidFill>
              <a:latin typeface="Arial" panose="020B0604020202020204" pitchFamily="34" charset="0"/>
              <a:cs typeface="Arial" panose="020B0604020202020204" pitchFamily="34" charset="0"/>
            </a:endParaRPr>
          </a:p>
          <a:p>
            <a:pPr marL="514350" indent="-514350">
              <a:buFont typeface="+mj-lt"/>
              <a:buAutoNum type="arabicPeriod" startAt="5"/>
            </a:pPr>
            <a:r>
              <a:rPr lang="en-US" sz="2400" dirty="0">
                <a:solidFill>
                  <a:srgbClr val="C74544"/>
                </a:solidFill>
                <a:latin typeface="Arial" panose="020B0604020202020204" pitchFamily="34" charset="0"/>
                <a:cs typeface="Arial" panose="020B0604020202020204" pitchFamily="34" charset="0"/>
              </a:rPr>
              <a:t>American History</a:t>
            </a:r>
          </a:p>
          <a:p>
            <a:pPr marL="514350" indent="-514350">
              <a:buFont typeface="+mj-lt"/>
              <a:buAutoNum type="arabicPeriod" startAt="5"/>
            </a:pPr>
            <a:r>
              <a:rPr lang="en-US" sz="2400" dirty="0">
                <a:solidFill>
                  <a:srgbClr val="C74544"/>
                </a:solidFill>
                <a:latin typeface="Arial" panose="020B0604020202020204" pitchFamily="34" charset="0"/>
                <a:cs typeface="Arial" panose="020B0604020202020204" pitchFamily="34" charset="0"/>
              </a:rPr>
              <a:t>American Government</a:t>
            </a:r>
          </a:p>
        </p:txBody>
      </p:sp>
      <p:sp>
        <p:nvSpPr>
          <p:cNvPr id="7" name="Rounded Rectangle 6"/>
          <p:cNvSpPr/>
          <p:nvPr/>
        </p:nvSpPr>
        <p:spPr>
          <a:xfrm>
            <a:off x="304800" y="304800"/>
            <a:ext cx="8501743" cy="12192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Class of 2018: </a:t>
            </a:r>
          </a:p>
          <a:p>
            <a:pPr algn="ctr"/>
            <a:r>
              <a:rPr lang="en-US" sz="4200" dirty="0" smtClean="0">
                <a:latin typeface="Arial" panose="020B0604020202020204" pitchFamily="34" charset="0"/>
                <a:cs typeface="Arial" panose="020B0604020202020204" pitchFamily="34" charset="0"/>
              </a:rPr>
              <a:t>Earn 18 points on state tests</a:t>
            </a:r>
            <a:endParaRPr lang="en-US" sz="42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0365" y="2225040"/>
            <a:ext cx="862149" cy="86214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03022" y="3672840"/>
            <a:ext cx="875211" cy="875211"/>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2548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7976" y="2514600"/>
            <a:ext cx="906973" cy="906973"/>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5" name="Rounded Rectangle 4"/>
          <p:cNvSpPr/>
          <p:nvPr/>
        </p:nvSpPr>
        <p:spPr>
          <a:xfrm>
            <a:off x="862149" y="2057400"/>
            <a:ext cx="3071949" cy="3657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rabicPeriod"/>
            </a:pPr>
            <a:r>
              <a:rPr lang="en-US" sz="2400" dirty="0">
                <a:solidFill>
                  <a:srgbClr val="0086BE"/>
                </a:solidFill>
                <a:latin typeface="Arial" panose="020B0604020202020204" pitchFamily="34" charset="0"/>
                <a:cs typeface="Arial" panose="020B0604020202020204" pitchFamily="34" charset="0"/>
              </a:rPr>
              <a:t>English I</a:t>
            </a:r>
          </a:p>
          <a:p>
            <a:pPr marL="514350" indent="-514350">
              <a:buFont typeface="+mj-lt"/>
              <a:buAutoNum type="arabicPeriod"/>
            </a:pPr>
            <a:r>
              <a:rPr lang="en-US" sz="2400" dirty="0">
                <a:solidFill>
                  <a:srgbClr val="0086BE"/>
                </a:solidFill>
                <a:latin typeface="Arial" panose="020B0604020202020204" pitchFamily="34" charset="0"/>
                <a:cs typeface="Arial" panose="020B0604020202020204" pitchFamily="34" charset="0"/>
              </a:rPr>
              <a:t>English </a:t>
            </a:r>
            <a:r>
              <a:rPr lang="en-US" sz="2400" dirty="0" smtClean="0">
                <a:solidFill>
                  <a:srgbClr val="0086BE"/>
                </a:solidFill>
                <a:latin typeface="Arial" panose="020B0604020202020204" pitchFamily="34" charset="0"/>
                <a:cs typeface="Arial" panose="020B0604020202020204" pitchFamily="34" charset="0"/>
              </a:rPr>
              <a:t>II</a:t>
            </a:r>
          </a:p>
          <a:p>
            <a:pPr marL="514350" indent="-514350">
              <a:buFont typeface="+mj-lt"/>
              <a:buAutoNum type="arabicPeriod"/>
            </a:pPr>
            <a:endParaRPr lang="en-US" sz="2400" dirty="0">
              <a:solidFill>
                <a:schemeClr val="tx1"/>
              </a:solidFill>
              <a:latin typeface="Arial" panose="020B0604020202020204" pitchFamily="34" charset="0"/>
              <a:cs typeface="Arial" panose="020B0604020202020204" pitchFamily="34" charset="0"/>
            </a:endParaRPr>
          </a:p>
          <a:p>
            <a:pPr marL="514350" indent="-514350">
              <a:buFont typeface="+mj-lt"/>
              <a:buAutoNum type="arabicPeriod"/>
            </a:pPr>
            <a:r>
              <a:rPr lang="en-US" sz="2400" dirty="0" smtClean="0">
                <a:solidFill>
                  <a:srgbClr val="FBC446"/>
                </a:solidFill>
                <a:latin typeface="Arial" panose="020B0604020202020204" pitchFamily="34" charset="0"/>
                <a:cs typeface="Arial" panose="020B0604020202020204" pitchFamily="34" charset="0"/>
              </a:rPr>
              <a:t>Algebra I or Int. Math I</a:t>
            </a:r>
            <a:endParaRPr lang="en-US" sz="2400" dirty="0">
              <a:solidFill>
                <a:srgbClr val="FBC446"/>
              </a:solidFill>
              <a:latin typeface="Arial" panose="020B0604020202020204" pitchFamily="34" charset="0"/>
              <a:cs typeface="Arial" panose="020B0604020202020204" pitchFamily="34" charset="0"/>
            </a:endParaRPr>
          </a:p>
          <a:p>
            <a:pPr marL="514350" indent="-514350">
              <a:buFont typeface="+mj-lt"/>
              <a:buAutoNum type="arabicPeriod"/>
            </a:pPr>
            <a:r>
              <a:rPr lang="en-US" sz="2400" dirty="0" smtClean="0">
                <a:solidFill>
                  <a:srgbClr val="FBC446"/>
                </a:solidFill>
                <a:latin typeface="Arial" panose="020B0604020202020204" pitchFamily="34" charset="0"/>
                <a:cs typeface="Arial" panose="020B0604020202020204" pitchFamily="34" charset="0"/>
              </a:rPr>
              <a:t>Geometry or Int. Math II</a:t>
            </a:r>
            <a:endParaRPr lang="en-US" sz="2400" dirty="0">
              <a:solidFill>
                <a:srgbClr val="FBC446"/>
              </a:solidFill>
              <a:latin typeface="Arial" panose="020B0604020202020204" pitchFamily="34" charset="0"/>
              <a:cs typeface="Arial" panose="020B0604020202020204" pitchFamily="34" charset="0"/>
            </a:endParaRPr>
          </a:p>
        </p:txBody>
      </p:sp>
      <p:sp>
        <p:nvSpPr>
          <p:cNvPr id="6" name="Rounded Rectangle 5"/>
          <p:cNvSpPr/>
          <p:nvPr/>
        </p:nvSpPr>
        <p:spPr>
          <a:xfrm>
            <a:off x="4724400" y="2057400"/>
            <a:ext cx="3300549" cy="3657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rabicPeriod" startAt="5"/>
            </a:pPr>
            <a:r>
              <a:rPr lang="en-US" sz="2400" dirty="0" smtClean="0">
                <a:solidFill>
                  <a:srgbClr val="C74544"/>
                </a:solidFill>
                <a:latin typeface="Arial" panose="020B0604020202020204" pitchFamily="34" charset="0"/>
                <a:cs typeface="Arial" panose="020B0604020202020204" pitchFamily="34" charset="0"/>
              </a:rPr>
              <a:t>Biology </a:t>
            </a:r>
          </a:p>
          <a:p>
            <a:pPr marL="514350" indent="-514350">
              <a:buFont typeface="+mj-lt"/>
              <a:buAutoNum type="arabicPeriod" startAt="5"/>
            </a:pPr>
            <a:r>
              <a:rPr lang="en-US" sz="2400" dirty="0" smtClean="0">
                <a:solidFill>
                  <a:srgbClr val="C74544"/>
                </a:solidFill>
                <a:latin typeface="Arial" panose="020B0604020202020204" pitchFamily="34" charset="0"/>
                <a:cs typeface="Arial" panose="020B0604020202020204" pitchFamily="34" charset="0"/>
              </a:rPr>
              <a:t>American </a:t>
            </a:r>
            <a:r>
              <a:rPr lang="en-US" sz="2400" dirty="0">
                <a:solidFill>
                  <a:srgbClr val="C74544"/>
                </a:solidFill>
                <a:latin typeface="Arial" panose="020B0604020202020204" pitchFamily="34" charset="0"/>
                <a:cs typeface="Arial" panose="020B0604020202020204" pitchFamily="34" charset="0"/>
              </a:rPr>
              <a:t>History</a:t>
            </a:r>
          </a:p>
          <a:p>
            <a:pPr marL="514350" indent="-514350">
              <a:buFont typeface="+mj-lt"/>
              <a:buAutoNum type="arabicPeriod" startAt="5"/>
            </a:pPr>
            <a:r>
              <a:rPr lang="en-US" sz="2400" dirty="0">
                <a:solidFill>
                  <a:srgbClr val="C74544"/>
                </a:solidFill>
                <a:latin typeface="Arial" panose="020B0604020202020204" pitchFamily="34" charset="0"/>
                <a:cs typeface="Arial" panose="020B0604020202020204" pitchFamily="34" charset="0"/>
              </a:rPr>
              <a:t>American Government</a:t>
            </a:r>
          </a:p>
        </p:txBody>
      </p:sp>
      <p:sp>
        <p:nvSpPr>
          <p:cNvPr id="7" name="Rounded Rectangle 6"/>
          <p:cNvSpPr/>
          <p:nvPr/>
        </p:nvSpPr>
        <p:spPr>
          <a:xfrm>
            <a:off x="304800" y="304800"/>
            <a:ext cx="8501743" cy="12192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Class of 2019 and Beyond: </a:t>
            </a:r>
          </a:p>
          <a:p>
            <a:pPr algn="ctr"/>
            <a:r>
              <a:rPr lang="en-US" sz="4200" dirty="0">
                <a:latin typeface="Arial" panose="020B0604020202020204" pitchFamily="34" charset="0"/>
                <a:cs typeface="Arial" panose="020B0604020202020204" pitchFamily="34" charset="0"/>
              </a:rPr>
              <a:t>Earn 18 points on state tests</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0365" y="2225040"/>
            <a:ext cx="862149" cy="86214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503022" y="3672840"/>
            <a:ext cx="875211" cy="875211"/>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726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953000" y="1066800"/>
            <a:ext cx="3752850" cy="39624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smtClean="0">
                <a:latin typeface="Arial" panose="020B0604020202020204" pitchFamily="34" charset="0"/>
                <a:cs typeface="Arial" panose="020B0604020202020204" pitchFamily="34" charset="0"/>
              </a:rPr>
              <a:t>Students take state tests at the end of the course.</a:t>
            </a:r>
            <a:endParaRPr lang="en-US" sz="4400" dirty="0">
              <a:latin typeface="Arial" panose="020B0604020202020204" pitchFamily="34" charset="0"/>
              <a:cs typeface="Arial" panose="020B0604020202020204" pitchFamily="34" charset="0"/>
            </a:endParaRPr>
          </a:p>
        </p:txBody>
      </p:sp>
      <p:sp>
        <p:nvSpPr>
          <p:cNvPr id="8" name="Content Placeholder 7"/>
          <p:cNvSpPr>
            <a:spLocks noGrp="1"/>
          </p:cNvSpPr>
          <p:nvPr>
            <p:ph idx="1"/>
          </p:nvPr>
        </p:nvSpPr>
        <p:spPr>
          <a:xfrm>
            <a:off x="683895" y="1066800"/>
            <a:ext cx="3676650" cy="3657599"/>
          </a:xfrm>
        </p:spPr>
        <p:txBody>
          <a:bodyPr>
            <a:normAutofit/>
          </a:bodyPr>
          <a:lstStyle/>
          <a:p>
            <a:pPr marL="0" indent="0">
              <a:buNone/>
            </a:pPr>
            <a:r>
              <a:rPr lang="en-US" b="1" dirty="0" smtClean="0"/>
              <a:t>Test Schedule:</a:t>
            </a:r>
          </a:p>
          <a:p>
            <a:pPr marL="0" indent="0">
              <a:buNone/>
            </a:pPr>
            <a:r>
              <a:rPr lang="en-US" dirty="0" smtClean="0"/>
              <a:t>December/January April/May</a:t>
            </a:r>
          </a:p>
          <a:p>
            <a:pPr marL="0" indent="0">
              <a:buNone/>
            </a:pPr>
            <a:endParaRPr lang="en-US" dirty="0" smtClean="0"/>
          </a:p>
          <a:p>
            <a:pPr marL="0" indent="0">
              <a:buNone/>
            </a:pPr>
            <a:r>
              <a:rPr lang="en-US" dirty="0" smtClean="0"/>
              <a:t>Summer</a:t>
            </a:r>
            <a:endParaRPr lang="en-US" dirty="0"/>
          </a:p>
        </p:txBody>
      </p:sp>
      <p:cxnSp>
        <p:nvCxnSpPr>
          <p:cNvPr id="4" name="Straight Connector 3"/>
          <p:cNvCxnSpPr/>
          <p:nvPr/>
        </p:nvCxnSpPr>
        <p:spPr bwMode="auto">
          <a:xfrm>
            <a:off x="807720" y="3037115"/>
            <a:ext cx="342900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7607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90590668"/>
              </p:ext>
            </p:extLst>
          </p:nvPr>
        </p:nvGraphicFramePr>
        <p:xfrm>
          <a:off x="152400" y="228601"/>
          <a:ext cx="8686800" cy="4709159"/>
        </p:xfrm>
        <a:graphic>
          <a:graphicData uri="http://schemas.openxmlformats.org/drawingml/2006/table">
            <a:tbl>
              <a:tblPr firstRow="1" firstCol="1" bandRow="1">
                <a:tableStyleId>{3B4B98B0-60AC-42C2-AFA5-B58CD77FA1E5}</a:tableStyleId>
              </a:tblPr>
              <a:tblGrid>
                <a:gridCol w="5715000"/>
                <a:gridCol w="2971800"/>
              </a:tblGrid>
              <a:tr h="1345474">
                <a:tc>
                  <a:txBody>
                    <a:bodyPr/>
                    <a:lstStyle/>
                    <a:p>
                      <a:pPr marL="0" marR="0" algn="ctr">
                        <a:spcBef>
                          <a:spcPts val="0"/>
                        </a:spcBef>
                        <a:spcAft>
                          <a:spcPts val="0"/>
                        </a:spcAft>
                      </a:pPr>
                      <a:r>
                        <a:rPr lang="en-US" sz="3200" dirty="0" smtClean="0">
                          <a:effectLst/>
                          <a:latin typeface="Arial" panose="020B0604020202020204" pitchFamily="34" charset="0"/>
                          <a:cs typeface="Arial" panose="020B0604020202020204" pitchFamily="34" charset="0"/>
                        </a:rPr>
                        <a:t>Performance </a:t>
                      </a:r>
                    </a:p>
                    <a:p>
                      <a:pPr marL="0" marR="0" algn="ctr">
                        <a:spcBef>
                          <a:spcPts val="0"/>
                        </a:spcBef>
                        <a:spcAft>
                          <a:spcPts val="0"/>
                        </a:spcAft>
                      </a:pPr>
                      <a:r>
                        <a:rPr lang="en-US" sz="3200" dirty="0" smtClean="0">
                          <a:effectLst/>
                          <a:latin typeface="Arial" panose="020B0604020202020204" pitchFamily="34" charset="0"/>
                          <a:cs typeface="Arial" panose="020B0604020202020204" pitchFamily="34" charset="0"/>
                        </a:rPr>
                        <a:t>Level</a:t>
                      </a:r>
                      <a:endParaRPr lang="en-US" sz="32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smtClean="0">
                          <a:effectLst/>
                          <a:latin typeface="Arial" panose="020B0604020202020204" pitchFamily="34" charset="0"/>
                          <a:cs typeface="Arial" panose="020B0604020202020204" pitchFamily="34" charset="0"/>
                        </a:rPr>
                        <a:t>Graduation </a:t>
                      </a:r>
                    </a:p>
                    <a:p>
                      <a:pPr marL="0" marR="0" algn="ctr">
                        <a:spcBef>
                          <a:spcPts val="0"/>
                        </a:spcBef>
                        <a:spcAft>
                          <a:spcPts val="0"/>
                        </a:spcAft>
                      </a:pPr>
                      <a:r>
                        <a:rPr lang="en-US" sz="3200" dirty="0" smtClean="0">
                          <a:effectLst/>
                          <a:latin typeface="Arial" panose="020B0604020202020204" pitchFamily="34" charset="0"/>
                          <a:cs typeface="Arial" panose="020B0604020202020204" pitchFamily="34" charset="0"/>
                        </a:rPr>
                        <a:t>Points</a:t>
                      </a:r>
                      <a:endParaRPr lang="en-US" sz="32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r>
              <a:tr h="672737">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Advanced</a:t>
                      </a:r>
                      <a:endParaRPr lang="en-US" sz="32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5</a:t>
                      </a:r>
                      <a:endParaRPr lang="en-US" sz="3200" dirty="0">
                        <a:effectLst/>
                        <a:latin typeface="Arial" panose="020B0604020202020204" pitchFamily="34" charset="0"/>
                        <a:ea typeface="Calibri"/>
                        <a:cs typeface="Arial" panose="020B0604020202020204" pitchFamily="34" charset="0"/>
                      </a:endParaRPr>
                    </a:p>
                  </a:txBody>
                  <a:tcPr marL="68580" marR="68580" marT="0" marB="0" anchor="ctr"/>
                </a:tc>
              </a:tr>
              <a:tr h="672737">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Accelerated</a:t>
                      </a:r>
                      <a:endParaRPr lang="en-US" sz="32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4</a:t>
                      </a:r>
                      <a:endParaRPr lang="en-US" sz="3200" dirty="0">
                        <a:effectLst/>
                        <a:latin typeface="Arial" panose="020B0604020202020204" pitchFamily="34" charset="0"/>
                        <a:ea typeface="Calibri"/>
                        <a:cs typeface="Arial" panose="020B0604020202020204" pitchFamily="34" charset="0"/>
                      </a:endParaRPr>
                    </a:p>
                  </a:txBody>
                  <a:tcPr marL="68580" marR="68580" marT="0" marB="0" anchor="ctr"/>
                </a:tc>
              </a:tr>
              <a:tr h="672737">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Proficient</a:t>
                      </a:r>
                      <a:endParaRPr lang="en-US" sz="32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3</a:t>
                      </a:r>
                      <a:endParaRPr lang="en-US" sz="3200" dirty="0">
                        <a:effectLst/>
                        <a:latin typeface="Arial" panose="020B0604020202020204" pitchFamily="34" charset="0"/>
                        <a:ea typeface="Calibri"/>
                        <a:cs typeface="Arial" panose="020B0604020202020204" pitchFamily="34" charset="0"/>
                      </a:endParaRPr>
                    </a:p>
                  </a:txBody>
                  <a:tcPr marL="68580" marR="68580" marT="0" marB="0" anchor="ctr"/>
                </a:tc>
              </a:tr>
              <a:tr h="672737">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Basic</a:t>
                      </a:r>
                      <a:endParaRPr lang="en-US" sz="32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2</a:t>
                      </a:r>
                      <a:endParaRPr lang="en-US" sz="3200" dirty="0">
                        <a:effectLst/>
                        <a:latin typeface="Arial" panose="020B0604020202020204" pitchFamily="34" charset="0"/>
                        <a:ea typeface="Calibri"/>
                        <a:cs typeface="Arial" panose="020B0604020202020204" pitchFamily="34" charset="0"/>
                      </a:endParaRPr>
                    </a:p>
                  </a:txBody>
                  <a:tcPr marL="68580" marR="68580" marT="0" marB="0" anchor="ctr"/>
                </a:tc>
              </a:tr>
              <a:tr h="672737">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Limited</a:t>
                      </a:r>
                      <a:endParaRPr lang="en-US" sz="3200" b="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3200" dirty="0">
                          <a:effectLst/>
                          <a:latin typeface="Arial" panose="020B0604020202020204" pitchFamily="34" charset="0"/>
                          <a:cs typeface="Arial" panose="020B0604020202020204" pitchFamily="34" charset="0"/>
                        </a:rPr>
                        <a:t>1</a:t>
                      </a:r>
                      <a:endParaRPr lang="en-US" sz="3200" dirty="0">
                        <a:effectLst/>
                        <a:latin typeface="Arial" panose="020B0604020202020204" pitchFamily="34" charset="0"/>
                        <a:ea typeface="Calibri"/>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103511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 for Students</a:t>
            </a:r>
            <a:endParaRPr lang="en-US" dirty="0"/>
          </a:p>
        </p:txBody>
      </p:sp>
      <p:sp>
        <p:nvSpPr>
          <p:cNvPr id="6" name="Rounded Rectangle 5"/>
          <p:cNvSpPr/>
          <p:nvPr/>
        </p:nvSpPr>
        <p:spPr>
          <a:xfrm>
            <a:off x="990600" y="1447800"/>
            <a:ext cx="7391400" cy="39624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panose="020B0604020202020204" pitchFamily="34" charset="0"/>
                <a:cs typeface="Arial" panose="020B0604020202020204" pitchFamily="34" charset="0"/>
              </a:rPr>
              <a:t>A high </a:t>
            </a:r>
            <a:r>
              <a:rPr lang="en-US" sz="4000" dirty="0">
                <a:latin typeface="Arial" panose="020B0604020202020204" pitchFamily="34" charset="0"/>
                <a:cs typeface="Arial" panose="020B0604020202020204" pitchFamily="34" charset="0"/>
              </a:rPr>
              <a:t>score on one test can balance a low score on another test</a:t>
            </a:r>
          </a:p>
        </p:txBody>
      </p:sp>
    </p:spTree>
    <p:extLst>
      <p:ext uri="{BB962C8B-B14F-4D97-AF65-F5344CB8AC3E}">
        <p14:creationId xmlns:p14="http://schemas.microsoft.com/office/powerpoint/2010/main" val="605948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28600" y="1188720"/>
            <a:ext cx="8686800" cy="4145280"/>
          </a:xfrm>
          <a:prstGeom prst="rect">
            <a:avLst/>
          </a:prstGeom>
        </p:spPr>
      </p:pic>
      <p:sp>
        <p:nvSpPr>
          <p:cNvPr id="2" name="Title 1"/>
          <p:cNvSpPr>
            <a:spLocks noGrp="1"/>
          </p:cNvSpPr>
          <p:nvPr>
            <p:ph type="title"/>
          </p:nvPr>
        </p:nvSpPr>
        <p:spPr>
          <a:xfrm>
            <a:off x="1676400" y="381000"/>
            <a:ext cx="5715000" cy="1143000"/>
          </a:xfrm>
        </p:spPr>
        <p:txBody>
          <a:bodyPr>
            <a:normAutofit/>
          </a:bodyPr>
          <a:lstStyle/>
          <a:p>
            <a:r>
              <a:rPr lang="en-US" dirty="0" smtClean="0"/>
              <a:t>Retakes</a:t>
            </a:r>
            <a:endParaRPr lang="en-US" dirty="0"/>
          </a:p>
        </p:txBody>
      </p:sp>
    </p:spTree>
    <p:extLst>
      <p:ext uri="{BB962C8B-B14F-4D97-AF65-F5344CB8AC3E}">
        <p14:creationId xmlns:p14="http://schemas.microsoft.com/office/powerpoint/2010/main" val="407348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2133600"/>
          </a:xfrm>
        </p:spPr>
        <p:txBody>
          <a:bodyPr>
            <a:normAutofit fontScale="90000"/>
          </a:bodyPr>
          <a:lstStyle/>
          <a:p>
            <a:r>
              <a:rPr lang="en-US" b="1" dirty="0" smtClean="0"/>
              <a:t>Classes of 2018 and Beyond: </a:t>
            </a:r>
            <a:r>
              <a:rPr lang="en-US" dirty="0" smtClean="0"/>
              <a:t/>
            </a:r>
            <a:br>
              <a:rPr lang="en-US" dirty="0" smtClean="0"/>
            </a:br>
            <a:r>
              <a:rPr lang="en-US" dirty="0" smtClean="0"/>
              <a:t>Substitute Tests for </a:t>
            </a:r>
            <a:r>
              <a:rPr lang="en-US" sz="4400" dirty="0" smtClean="0"/>
              <a:t>Science, </a:t>
            </a:r>
            <a:r>
              <a:rPr lang="en-US" sz="4400" dirty="0"/>
              <a:t>American </a:t>
            </a:r>
            <a:r>
              <a:rPr lang="en-US" sz="4400" dirty="0" smtClean="0"/>
              <a:t>History </a:t>
            </a:r>
            <a:r>
              <a:rPr lang="en-US" sz="4400" dirty="0"/>
              <a:t>or American </a:t>
            </a:r>
            <a:r>
              <a:rPr lang="en-US" sz="4400" dirty="0" smtClean="0"/>
              <a:t>Government </a:t>
            </a:r>
            <a:endParaRPr lang="en-US" dirty="0"/>
          </a:p>
        </p:txBody>
      </p:sp>
      <p:sp>
        <p:nvSpPr>
          <p:cNvPr id="3" name="Content Placeholder 2"/>
          <p:cNvSpPr>
            <a:spLocks noGrp="1"/>
          </p:cNvSpPr>
          <p:nvPr>
            <p:ph idx="1"/>
          </p:nvPr>
        </p:nvSpPr>
        <p:spPr>
          <a:xfrm>
            <a:off x="457200" y="2667001"/>
            <a:ext cx="8229600" cy="3428999"/>
          </a:xfrm>
        </p:spPr>
        <p:txBody>
          <a:bodyPr>
            <a:normAutofit/>
          </a:bodyPr>
          <a:lstStyle/>
          <a:p>
            <a:pPr marL="0" indent="0" algn="ctr">
              <a:buNone/>
            </a:pPr>
            <a:r>
              <a:rPr lang="en-US" dirty="0" smtClean="0"/>
              <a:t>Advanced </a:t>
            </a:r>
            <a:r>
              <a:rPr lang="en-US" dirty="0"/>
              <a:t>Placement </a:t>
            </a:r>
            <a:r>
              <a:rPr lang="en-US" dirty="0" smtClean="0"/>
              <a:t> </a:t>
            </a:r>
          </a:p>
          <a:p>
            <a:pPr marL="0" indent="0" algn="ctr">
              <a:buNone/>
            </a:pPr>
            <a:endParaRPr lang="en-US" dirty="0" smtClean="0"/>
          </a:p>
          <a:p>
            <a:pPr marL="0" indent="0" algn="ctr">
              <a:buNone/>
            </a:pPr>
            <a:r>
              <a:rPr lang="en-US" dirty="0" smtClean="0"/>
              <a:t>International </a:t>
            </a:r>
            <a:r>
              <a:rPr lang="en-US" dirty="0"/>
              <a:t>Baccalaureate </a:t>
            </a:r>
          </a:p>
          <a:p>
            <a:pPr marL="0" indent="0" algn="ctr">
              <a:buNone/>
            </a:pPr>
            <a:endParaRPr lang="en-US" dirty="0" smtClean="0"/>
          </a:p>
          <a:p>
            <a:pPr marL="0" indent="0" algn="ctr">
              <a:buNone/>
            </a:pPr>
            <a:r>
              <a:rPr lang="en-US" dirty="0" smtClean="0"/>
              <a:t>College Credit Plus</a:t>
            </a:r>
          </a:p>
        </p:txBody>
      </p:sp>
      <p:cxnSp>
        <p:nvCxnSpPr>
          <p:cNvPr id="4" name="Straight Connector 3"/>
          <p:cNvCxnSpPr/>
          <p:nvPr/>
        </p:nvCxnSpPr>
        <p:spPr bwMode="auto">
          <a:xfrm>
            <a:off x="1828800" y="3505200"/>
            <a:ext cx="556260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cxnSp>
        <p:nvCxnSpPr>
          <p:cNvPr id="6" name="Straight Connector 5"/>
          <p:cNvCxnSpPr/>
          <p:nvPr/>
        </p:nvCxnSpPr>
        <p:spPr bwMode="auto">
          <a:xfrm>
            <a:off x="1828800" y="4724400"/>
            <a:ext cx="556260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216941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01762"/>
          </a:xfrm>
        </p:spPr>
        <p:txBody>
          <a:bodyPr>
            <a:normAutofit/>
          </a:bodyPr>
          <a:lstStyle/>
          <a:p>
            <a:r>
              <a:rPr lang="en-US" dirty="0" smtClean="0"/>
              <a:t>Advanced Placement</a:t>
            </a:r>
            <a:endParaRPr lang="en-US" dirty="0"/>
          </a:p>
        </p:txBody>
      </p:sp>
      <p:sp>
        <p:nvSpPr>
          <p:cNvPr id="5" name="Content Placeholder 7"/>
          <p:cNvSpPr txBox="1">
            <a:spLocks/>
          </p:cNvSpPr>
          <p:nvPr/>
        </p:nvSpPr>
        <p:spPr>
          <a:xfrm>
            <a:off x="4876800" y="1752600"/>
            <a:ext cx="4114800" cy="3733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[Local </a:t>
            </a:r>
            <a:r>
              <a:rPr lang="en-US" dirty="0"/>
              <a:t>district may insert course offerings, if applicable]</a:t>
            </a:r>
          </a:p>
        </p:txBody>
      </p:sp>
      <p:pic>
        <p:nvPicPr>
          <p:cNvPr id="6" name="Content Placeholder 3"/>
          <p:cNvPicPr>
            <a:picLocks noGrp="1" noChangeAspect="1"/>
          </p:cNvPicPr>
          <p:nvPr>
            <p:ph idx="1"/>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740041" y="1600200"/>
            <a:ext cx="3536418" cy="35364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7366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01762"/>
          </a:xfrm>
        </p:spPr>
        <p:txBody>
          <a:bodyPr>
            <a:normAutofit/>
          </a:bodyPr>
          <a:lstStyle/>
          <a:p>
            <a:r>
              <a:rPr lang="en-US" dirty="0" smtClean="0"/>
              <a:t>International Baccalaureate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67541" y="1752600"/>
            <a:ext cx="3536418" cy="3536418"/>
          </a:xfrm>
          <a:prstGeom prst="rect">
            <a:avLst/>
          </a:prstGeom>
          <a:ln>
            <a:noFill/>
          </a:ln>
          <a:effectLst>
            <a:outerShdw blurRad="292100" dist="139700" dir="2700000" algn="tl" rotWithShape="0">
              <a:srgbClr val="333333">
                <a:alpha val="65000"/>
              </a:srgbClr>
            </a:outerShdw>
          </a:effectLst>
        </p:spPr>
      </p:pic>
      <p:sp>
        <p:nvSpPr>
          <p:cNvPr id="5" name="Content Placeholder 7"/>
          <p:cNvSpPr txBox="1">
            <a:spLocks/>
          </p:cNvSpPr>
          <p:nvPr/>
        </p:nvSpPr>
        <p:spPr>
          <a:xfrm>
            <a:off x="685800" y="1905000"/>
            <a:ext cx="367665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[Local district may insert course offerings, if applicable]</a:t>
            </a:r>
          </a:p>
        </p:txBody>
      </p:sp>
    </p:spTree>
    <p:extLst>
      <p:ext uri="{BB962C8B-B14F-4D97-AF65-F5344CB8AC3E}">
        <p14:creationId xmlns:p14="http://schemas.microsoft.com/office/powerpoint/2010/main" val="4088535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01762"/>
          </a:xfrm>
        </p:spPr>
        <p:txBody>
          <a:bodyPr>
            <a:normAutofit/>
          </a:bodyPr>
          <a:lstStyle/>
          <a:p>
            <a:r>
              <a:rPr lang="en-US" dirty="0" smtClean="0"/>
              <a:t>College Credit Plus</a:t>
            </a:r>
            <a:endParaRPr lang="en-US" dirty="0"/>
          </a:p>
        </p:txBody>
      </p:sp>
      <p:sp>
        <p:nvSpPr>
          <p:cNvPr id="5" name="Content Placeholder 7"/>
          <p:cNvSpPr txBox="1">
            <a:spLocks/>
          </p:cNvSpPr>
          <p:nvPr/>
        </p:nvSpPr>
        <p:spPr>
          <a:xfrm>
            <a:off x="4800600" y="1752600"/>
            <a:ext cx="396240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smtClean="0"/>
              <a:t>Enroll in college while in high school</a:t>
            </a:r>
          </a:p>
          <a:p>
            <a:pPr marL="0" indent="0">
              <a:buNone/>
            </a:pPr>
            <a:endParaRPr lang="en-US" dirty="0"/>
          </a:p>
          <a:p>
            <a:pPr marL="0" indent="0">
              <a:buNone/>
            </a:pPr>
            <a:r>
              <a:rPr lang="en-US" dirty="0" smtClean="0"/>
              <a:t>Earn credits for both</a:t>
            </a:r>
          </a:p>
        </p:txBody>
      </p:sp>
      <p:pic>
        <p:nvPicPr>
          <p:cNvPr id="6" name="Content Placeholder 3"/>
          <p:cNvPicPr>
            <a:picLocks noGrp="1" noChangeAspect="1"/>
          </p:cNvPicPr>
          <p:nvPr>
            <p:ph idx="1"/>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00341" y="1645182"/>
            <a:ext cx="3536418" cy="3536418"/>
          </a:xfrm>
          <a:prstGeom prst="rect">
            <a:avLst/>
          </a:prstGeom>
          <a:ln>
            <a:noFill/>
          </a:ln>
          <a:effectLst>
            <a:outerShdw blurRad="292100" dist="139700" dir="2700000" algn="tl" rotWithShape="0">
              <a:srgbClr val="333333">
                <a:alpha val="65000"/>
              </a:srgbClr>
            </a:outerShdw>
          </a:effectLst>
        </p:spPr>
      </p:pic>
      <p:cxnSp>
        <p:nvCxnSpPr>
          <p:cNvPr id="7" name="Straight Connector 6"/>
          <p:cNvCxnSpPr/>
          <p:nvPr/>
        </p:nvCxnSpPr>
        <p:spPr bwMode="auto">
          <a:xfrm>
            <a:off x="4892040" y="3078480"/>
            <a:ext cx="373380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745574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4695825" y="457200"/>
            <a:ext cx="4257676" cy="4648200"/>
          </a:xfrm>
        </p:spPr>
      </p:pic>
      <p:sp>
        <p:nvSpPr>
          <p:cNvPr id="4" name="Content Placeholder 3"/>
          <p:cNvSpPr>
            <a:spLocks noGrp="1"/>
          </p:cNvSpPr>
          <p:nvPr>
            <p:ph idx="13"/>
          </p:nvPr>
        </p:nvSpPr>
        <p:spPr>
          <a:xfrm>
            <a:off x="447675" y="2400300"/>
            <a:ext cx="3810000" cy="2667000"/>
          </a:xfrm>
        </p:spPr>
        <p:txBody>
          <a:bodyPr anchor="ctr"/>
          <a:lstStyle/>
          <a:p>
            <a:pPr marL="0" indent="0" algn="ctr">
              <a:buNone/>
            </a:pPr>
            <a:r>
              <a:rPr lang="en-US" sz="3600" dirty="0" smtClean="0"/>
              <a:t>Our district’s goal for all students</a:t>
            </a:r>
          </a:p>
          <a:p>
            <a:endParaRPr lang="en-US" dirty="0"/>
          </a:p>
        </p:txBody>
      </p:sp>
      <p:sp>
        <p:nvSpPr>
          <p:cNvPr id="6" name="TextBox 5"/>
          <p:cNvSpPr txBox="1"/>
          <p:nvPr/>
        </p:nvSpPr>
        <p:spPr>
          <a:xfrm>
            <a:off x="5181600" y="2781300"/>
            <a:ext cx="3200400" cy="1569660"/>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Move </a:t>
            </a:r>
            <a:r>
              <a:rPr lang="en-US" sz="3200" dirty="0">
                <a:latin typeface="Arial" panose="020B0604020202020204" pitchFamily="34" charset="0"/>
                <a:cs typeface="Arial" panose="020B0604020202020204" pitchFamily="34" charset="0"/>
              </a:rPr>
              <a:t>to college or a skilled job upon </a:t>
            </a:r>
            <a:r>
              <a:rPr lang="en-US" sz="3200" dirty="0" smtClean="0">
                <a:latin typeface="Arial" panose="020B0604020202020204" pitchFamily="34" charset="0"/>
                <a:cs typeface="Arial" panose="020B0604020202020204" pitchFamily="34" charset="0"/>
              </a:rPr>
              <a:t>graduation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67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286000" y="1752601"/>
            <a:ext cx="6610350" cy="4267199"/>
          </a:xfrm>
        </p:spPr>
        <p:txBody>
          <a:bodyPr>
            <a:normAutofit/>
          </a:bodyPr>
          <a:lstStyle/>
          <a:p>
            <a:endParaRPr lang="en-US" sz="3000" dirty="0" smtClean="0"/>
          </a:p>
          <a:p>
            <a:pPr marL="0" indent="0">
              <a:buNone/>
            </a:pPr>
            <a:endParaRPr lang="en-US" sz="2800" dirty="0" smtClean="0"/>
          </a:p>
          <a:p>
            <a:pPr marL="0" indent="0">
              <a:buNone/>
            </a:pPr>
            <a:r>
              <a:rPr lang="en-US" sz="2800" dirty="0" smtClean="0"/>
              <a:t>Industry-approved credential </a:t>
            </a:r>
            <a:r>
              <a:rPr lang="en-US" sz="2800" dirty="0"/>
              <a:t>and a </a:t>
            </a:r>
            <a:r>
              <a:rPr lang="en-US" sz="2800" dirty="0" smtClean="0"/>
              <a:t>work-readiness </a:t>
            </a:r>
            <a:r>
              <a:rPr lang="en-US" sz="2800" dirty="0"/>
              <a:t>score </a:t>
            </a:r>
            <a:r>
              <a:rPr lang="en-US" sz="2800" dirty="0" smtClean="0"/>
              <a:t>on WorkKeys</a:t>
            </a:r>
          </a:p>
          <a:p>
            <a:pPr marL="0" indent="0">
              <a:buNone/>
            </a:pPr>
            <a:endParaRPr lang="en-US" sz="2800" dirty="0"/>
          </a:p>
          <a:p>
            <a:pPr marL="0" indent="0">
              <a:buNone/>
            </a:pPr>
            <a:endParaRPr lang="en-US" dirty="0"/>
          </a:p>
        </p:txBody>
      </p:sp>
      <p:sp>
        <p:nvSpPr>
          <p:cNvPr id="11" name="Rounded Rectangle 10"/>
          <p:cNvSpPr/>
          <p:nvPr/>
        </p:nvSpPr>
        <p:spPr>
          <a:xfrm>
            <a:off x="381000" y="228600"/>
            <a:ext cx="8534400" cy="12573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Three Graduation Options</a:t>
            </a:r>
            <a:endParaRPr lang="en-US" sz="4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1691640"/>
            <a:ext cx="1676400" cy="926048"/>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2960152"/>
            <a:ext cx="1676400" cy="926048"/>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4419600"/>
            <a:ext cx="1676400" cy="926048"/>
          </a:xfrm>
          <a:prstGeom prst="rect">
            <a:avLst/>
          </a:prstGeom>
        </p:spPr>
      </p:pic>
    </p:spTree>
    <p:extLst>
      <p:ext uri="{BB962C8B-B14F-4D97-AF65-F5344CB8AC3E}">
        <p14:creationId xmlns:p14="http://schemas.microsoft.com/office/powerpoint/2010/main" val="1276206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01762"/>
          </a:xfrm>
        </p:spPr>
        <p:txBody>
          <a:bodyPr>
            <a:normAutofit/>
          </a:bodyPr>
          <a:lstStyle/>
          <a:p>
            <a:r>
              <a:rPr lang="en-US" dirty="0"/>
              <a:t>Work Readiness </a:t>
            </a:r>
            <a:r>
              <a:rPr lang="en-US" dirty="0" smtClean="0"/>
              <a:t/>
            </a:r>
            <a:br>
              <a:rPr lang="en-US" dirty="0" smtClean="0"/>
            </a:br>
            <a:r>
              <a:rPr lang="en-US" dirty="0" smtClean="0"/>
              <a:t>and </a:t>
            </a:r>
            <a:r>
              <a:rPr lang="en-US" dirty="0"/>
              <a:t>Industry Credential</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5800" y="1905000"/>
            <a:ext cx="4267200" cy="4267200"/>
          </a:xfrm>
        </p:spPr>
      </p:pic>
      <p:sp>
        <p:nvSpPr>
          <p:cNvPr id="5" name="Content Placeholder 7"/>
          <p:cNvSpPr txBox="1">
            <a:spLocks/>
          </p:cNvSpPr>
          <p:nvPr/>
        </p:nvSpPr>
        <p:spPr>
          <a:xfrm>
            <a:off x="685800" y="2057400"/>
            <a:ext cx="3676650" cy="3429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You leave high school with a skill </a:t>
            </a:r>
            <a:endParaRPr lang="en-US" dirty="0" smtClean="0"/>
          </a:p>
          <a:p>
            <a:pPr marL="0" indent="0">
              <a:buNone/>
            </a:pPr>
            <a:endParaRPr lang="en-US" dirty="0"/>
          </a:p>
          <a:p>
            <a:pPr marL="0" indent="0">
              <a:buNone/>
            </a:pPr>
            <a:r>
              <a:rPr lang="en-US" dirty="0" smtClean="0"/>
              <a:t>Continue to build this skill</a:t>
            </a:r>
          </a:p>
        </p:txBody>
      </p:sp>
      <p:cxnSp>
        <p:nvCxnSpPr>
          <p:cNvPr id="7" name="Straight Connector 6"/>
          <p:cNvCxnSpPr/>
          <p:nvPr/>
        </p:nvCxnSpPr>
        <p:spPr bwMode="auto">
          <a:xfrm>
            <a:off x="762000" y="3429000"/>
            <a:ext cx="335280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2509278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Industry-recognized Credentials</a:t>
            </a:r>
          </a:p>
        </p:txBody>
      </p:sp>
      <p:sp>
        <p:nvSpPr>
          <p:cNvPr id="3" name="Content Placeholder 2"/>
          <p:cNvSpPr>
            <a:spLocks noGrp="1"/>
          </p:cNvSpPr>
          <p:nvPr>
            <p:ph idx="1"/>
          </p:nvPr>
        </p:nvSpPr>
        <p:spPr>
          <a:xfrm>
            <a:off x="609600" y="1371600"/>
            <a:ext cx="8153400" cy="4068762"/>
          </a:xfrm>
        </p:spPr>
        <p:txBody>
          <a:bodyPr>
            <a:normAutofit/>
          </a:bodyPr>
          <a:lstStyle/>
          <a:p>
            <a:pPr marL="0" indent="0">
              <a:buNone/>
            </a:pPr>
            <a:r>
              <a:rPr lang="en-US" dirty="0" smtClean="0"/>
              <a:t>Students must earn a credential or credentials worth 12 points</a:t>
            </a:r>
          </a:p>
          <a:p>
            <a:pPr marL="0" indent="0">
              <a:buNone/>
            </a:pPr>
            <a:endParaRPr lang="en-US" dirty="0"/>
          </a:p>
          <a:p>
            <a:pPr marL="0" indent="0">
              <a:buNone/>
            </a:pPr>
            <a:r>
              <a:rPr lang="en-US" dirty="0"/>
              <a:t>There are a total of xx credentials available for this option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5384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Industry-recognized Credentials</a:t>
            </a:r>
          </a:p>
        </p:txBody>
      </p:sp>
      <p:pic>
        <p:nvPicPr>
          <p:cNvPr id="4" name="Picture 3"/>
          <p:cNvPicPr>
            <a:picLocks noChangeAspect="1"/>
          </p:cNvPicPr>
          <p:nvPr/>
        </p:nvPicPr>
        <p:blipFill>
          <a:blip r:embed="rId3"/>
          <a:stretch>
            <a:fillRect/>
          </a:stretch>
        </p:blipFill>
        <p:spPr>
          <a:xfrm>
            <a:off x="1981200" y="1905000"/>
            <a:ext cx="5181600" cy="3920795"/>
          </a:xfrm>
          <a:prstGeom prst="rect">
            <a:avLst/>
          </a:prstGeom>
          <a:ln>
            <a:noFill/>
          </a:ln>
          <a:effectLst>
            <a:outerShdw blurRad="292100" dist="139700" dir="2700000" algn="tl" rotWithShape="0">
              <a:srgbClr val="333333">
                <a:alpha val="65000"/>
              </a:srgbClr>
            </a:outerShdw>
          </a:effectLst>
        </p:spPr>
      </p:pic>
      <p:sp>
        <p:nvSpPr>
          <p:cNvPr id="3" name="Rectangle 2"/>
          <p:cNvSpPr/>
          <p:nvPr/>
        </p:nvSpPr>
        <p:spPr>
          <a:xfrm>
            <a:off x="685800" y="1243795"/>
            <a:ext cx="7772400" cy="523220"/>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Students can choose from 13 career </a:t>
            </a:r>
            <a:r>
              <a:rPr lang="en-US" sz="2800" dirty="0" smtClean="0">
                <a:latin typeface="Arial" panose="020B0604020202020204" pitchFamily="34" charset="0"/>
                <a:cs typeface="Arial" panose="020B0604020202020204" pitchFamily="34" charset="0"/>
              </a:rPr>
              <a:t>fields.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133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WorkKeys Test</a:t>
            </a:r>
          </a:p>
        </p:txBody>
      </p:sp>
      <p:sp>
        <p:nvSpPr>
          <p:cNvPr id="3" name="Content Placeholder 2"/>
          <p:cNvSpPr>
            <a:spLocks noGrp="1"/>
          </p:cNvSpPr>
          <p:nvPr>
            <p:ph idx="1"/>
          </p:nvPr>
        </p:nvSpPr>
        <p:spPr/>
        <p:txBody>
          <a:bodyPr/>
          <a:lstStyle/>
          <a:p>
            <a:pPr marL="0" indent="0">
              <a:buNone/>
            </a:pPr>
            <a:r>
              <a:rPr lang="en-US" dirty="0"/>
              <a:t>Three sections for graduation are: </a:t>
            </a:r>
          </a:p>
          <a:p>
            <a:pPr marL="0" indent="0">
              <a:buNone/>
            </a:pPr>
            <a:r>
              <a:rPr lang="en-US" dirty="0"/>
              <a:t>	1) 	</a:t>
            </a:r>
            <a:r>
              <a:rPr lang="en-US" dirty="0" smtClean="0"/>
              <a:t>Reading</a:t>
            </a:r>
            <a:endParaRPr lang="en-US" dirty="0"/>
          </a:p>
          <a:p>
            <a:pPr marL="0" indent="0">
              <a:buNone/>
            </a:pPr>
            <a:r>
              <a:rPr lang="en-US" dirty="0"/>
              <a:t>	2) 	</a:t>
            </a:r>
            <a:r>
              <a:rPr lang="en-US" dirty="0" smtClean="0"/>
              <a:t>Applied </a:t>
            </a:r>
            <a:r>
              <a:rPr lang="en-US" dirty="0"/>
              <a:t>mathematics </a:t>
            </a:r>
          </a:p>
          <a:p>
            <a:pPr marL="0" indent="0">
              <a:buNone/>
            </a:pPr>
            <a:r>
              <a:rPr lang="en-US" dirty="0"/>
              <a:t>	3)	</a:t>
            </a:r>
            <a:r>
              <a:rPr lang="en-US" dirty="0" smtClean="0"/>
              <a:t>Locating </a:t>
            </a:r>
            <a:r>
              <a:rPr lang="en-US" dirty="0"/>
              <a:t>information</a:t>
            </a:r>
          </a:p>
          <a:p>
            <a:pPr marL="0" indent="0">
              <a:buNone/>
            </a:pPr>
            <a:endParaRPr lang="en-US" dirty="0"/>
          </a:p>
        </p:txBody>
      </p:sp>
    </p:spTree>
    <p:extLst>
      <p:ext uri="{BB962C8B-B14F-4D97-AF65-F5344CB8AC3E}">
        <p14:creationId xmlns:p14="http://schemas.microsoft.com/office/powerpoint/2010/main" val="120826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WorkKeys Test</a:t>
            </a:r>
          </a:p>
        </p:txBody>
      </p:sp>
      <p:sp>
        <p:nvSpPr>
          <p:cNvPr id="3" name="Content Placeholder 2"/>
          <p:cNvSpPr>
            <a:spLocks noGrp="1"/>
          </p:cNvSpPr>
          <p:nvPr>
            <p:ph idx="1"/>
          </p:nvPr>
        </p:nvSpPr>
        <p:spPr>
          <a:xfrm>
            <a:off x="457200" y="1600200"/>
            <a:ext cx="8229600" cy="3657599"/>
          </a:xfrm>
        </p:spPr>
        <p:txBody>
          <a:bodyPr>
            <a:normAutofit fontScale="92500" lnSpcReduction="20000"/>
          </a:bodyPr>
          <a:lstStyle/>
          <a:p>
            <a:pPr marL="0" indent="0">
              <a:buNone/>
            </a:pPr>
            <a:r>
              <a:rPr lang="en-US" dirty="0" smtClean="0"/>
              <a:t>Classes of </a:t>
            </a:r>
            <a:r>
              <a:rPr lang="en-US" b="1" i="1" dirty="0">
                <a:solidFill>
                  <a:srgbClr val="69AADD"/>
                </a:solidFill>
              </a:rPr>
              <a:t>2018-2019:</a:t>
            </a:r>
            <a:r>
              <a:rPr lang="en-US" dirty="0" smtClean="0"/>
              <a:t> Students must earn a </a:t>
            </a:r>
            <a:r>
              <a:rPr lang="en-US" b="1" i="1" dirty="0">
                <a:solidFill>
                  <a:srgbClr val="69AADD"/>
                </a:solidFill>
              </a:rPr>
              <a:t>score of 13.</a:t>
            </a:r>
            <a:r>
              <a:rPr lang="en-US" dirty="0" smtClean="0"/>
              <a:t> </a:t>
            </a:r>
          </a:p>
          <a:p>
            <a:pPr marL="0" indent="0">
              <a:buNone/>
            </a:pPr>
            <a:endParaRPr lang="en-US" dirty="0"/>
          </a:p>
          <a:p>
            <a:pPr marL="0" indent="0">
              <a:buNone/>
            </a:pPr>
            <a:r>
              <a:rPr lang="en-US" dirty="0" smtClean="0"/>
              <a:t>Classes of </a:t>
            </a:r>
            <a:r>
              <a:rPr lang="en-US" b="1" i="1" dirty="0">
                <a:solidFill>
                  <a:srgbClr val="69AADD"/>
                </a:solidFill>
              </a:rPr>
              <a:t>2020</a:t>
            </a:r>
            <a:r>
              <a:rPr lang="en-US" dirty="0" smtClean="0"/>
              <a:t> and beyond: Student must earn a </a:t>
            </a:r>
            <a:r>
              <a:rPr lang="en-US" b="1" i="1" dirty="0">
                <a:solidFill>
                  <a:srgbClr val="69AADD"/>
                </a:solidFill>
              </a:rPr>
              <a:t>score of 14.</a:t>
            </a:r>
            <a:r>
              <a:rPr lang="en-US" dirty="0" smtClean="0"/>
              <a:t> </a:t>
            </a:r>
          </a:p>
          <a:p>
            <a:pPr marL="0" indent="0">
              <a:buNone/>
            </a:pPr>
            <a:endParaRPr lang="en-US" b="1" i="1" dirty="0">
              <a:solidFill>
                <a:srgbClr val="69AADD"/>
              </a:solidFill>
            </a:endParaRPr>
          </a:p>
          <a:p>
            <a:pPr marL="0" indent="0">
              <a:buNone/>
            </a:pPr>
            <a:r>
              <a:rPr lang="en-US" dirty="0" smtClean="0"/>
              <a:t>They must </a:t>
            </a:r>
            <a:r>
              <a:rPr lang="en-US" b="1" i="1" dirty="0">
                <a:solidFill>
                  <a:srgbClr val="69AADD"/>
                </a:solidFill>
              </a:rPr>
              <a:t>earn at least three points </a:t>
            </a:r>
            <a:r>
              <a:rPr lang="en-US" dirty="0"/>
              <a:t>on each section of the test.</a:t>
            </a:r>
          </a:p>
          <a:p>
            <a:endParaRPr lang="en-US" dirty="0"/>
          </a:p>
        </p:txBody>
      </p:sp>
    </p:spTree>
    <p:extLst>
      <p:ext uri="{BB962C8B-B14F-4D97-AF65-F5344CB8AC3E}">
        <p14:creationId xmlns:p14="http://schemas.microsoft.com/office/powerpoint/2010/main" val="372264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499237" y="4610099"/>
            <a:ext cx="6610350" cy="545049"/>
          </a:xfrm>
        </p:spPr>
        <p:txBody>
          <a:bodyPr>
            <a:normAutofit/>
          </a:bodyPr>
          <a:lstStyle/>
          <a:p>
            <a:pPr marL="0" indent="0">
              <a:buNone/>
            </a:pPr>
            <a:r>
              <a:rPr lang="en-US" sz="2800" dirty="0" smtClean="0"/>
              <a:t>Remediation-free score </a:t>
            </a:r>
            <a:r>
              <a:rPr lang="en-US" sz="2800" dirty="0"/>
              <a:t>on </a:t>
            </a:r>
            <a:r>
              <a:rPr lang="en-US" sz="2800" dirty="0" smtClean="0"/>
              <a:t>ACT or SAT</a:t>
            </a:r>
            <a:endParaRPr lang="en-US" sz="2800" dirty="0"/>
          </a:p>
        </p:txBody>
      </p:sp>
      <p:sp>
        <p:nvSpPr>
          <p:cNvPr id="11" name="Rounded Rectangle 10"/>
          <p:cNvSpPr/>
          <p:nvPr/>
        </p:nvSpPr>
        <p:spPr>
          <a:xfrm>
            <a:off x="381000" y="228600"/>
            <a:ext cx="8534400" cy="12573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Three Graduation Options</a:t>
            </a:r>
            <a:endParaRPr lang="en-US" sz="4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1691640"/>
            <a:ext cx="1676400" cy="926048"/>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2960152"/>
            <a:ext cx="1676400" cy="926048"/>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4419600"/>
            <a:ext cx="1676400" cy="926048"/>
          </a:xfrm>
          <a:prstGeom prst="rect">
            <a:avLst/>
          </a:prstGeom>
        </p:spPr>
      </p:pic>
    </p:spTree>
    <p:extLst>
      <p:ext uri="{BB962C8B-B14F-4D97-AF65-F5344CB8AC3E}">
        <p14:creationId xmlns:p14="http://schemas.microsoft.com/office/powerpoint/2010/main" val="874758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Remediation-Free Score</a:t>
            </a:r>
          </a:p>
        </p:txBody>
      </p:sp>
      <p:graphicFrame>
        <p:nvGraphicFramePr>
          <p:cNvPr id="5" name="Table 4"/>
          <p:cNvGraphicFramePr>
            <a:graphicFrameLocks noGrp="1"/>
          </p:cNvGraphicFramePr>
          <p:nvPr>
            <p:extLst>
              <p:ext uri="{D42A27DB-BD31-4B8C-83A1-F6EECF244321}">
                <p14:modId xmlns:p14="http://schemas.microsoft.com/office/powerpoint/2010/main" val="262959538"/>
              </p:ext>
            </p:extLst>
          </p:nvPr>
        </p:nvGraphicFramePr>
        <p:xfrm>
          <a:off x="228600" y="2524750"/>
          <a:ext cx="4114800" cy="1950720"/>
        </p:xfrm>
        <a:graphic>
          <a:graphicData uri="http://schemas.openxmlformats.org/drawingml/2006/table">
            <a:tbl>
              <a:tblPr firstRow="1" bandRow="1">
                <a:tableStyleId>{3B4B98B0-60AC-42C2-AFA5-B58CD77FA1E5}</a:tableStyleId>
              </a:tblPr>
              <a:tblGrid>
                <a:gridCol w="2057400"/>
                <a:gridCol w="2057400"/>
              </a:tblGrid>
              <a:tr h="370840">
                <a:tc>
                  <a:txBody>
                    <a:bodyPr/>
                    <a:lstStyle/>
                    <a:p>
                      <a:r>
                        <a:rPr lang="en-US" sz="3200" dirty="0" smtClean="0">
                          <a:latin typeface="Arial" panose="020B0604020202020204" pitchFamily="34" charset="0"/>
                          <a:cs typeface="Arial" panose="020B0604020202020204" pitchFamily="34" charset="0"/>
                        </a:rPr>
                        <a:t>ACT</a:t>
                      </a:r>
                      <a:endParaRPr lang="en-US" sz="3200"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English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18 or higher </a:t>
                      </a:r>
                      <a:endParaRPr lang="en-US" sz="2400"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Mathematics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22 or higher </a:t>
                      </a:r>
                      <a:endParaRPr lang="en-US" sz="2400"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Reading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22 or</a:t>
                      </a:r>
                      <a:r>
                        <a:rPr lang="en-US" sz="2400" baseline="0" dirty="0" smtClean="0">
                          <a:latin typeface="Arial" panose="020B0604020202020204" pitchFamily="34" charset="0"/>
                          <a:cs typeface="Arial" panose="020B0604020202020204" pitchFamily="34" charset="0"/>
                        </a:rPr>
                        <a:t> higher </a:t>
                      </a:r>
                      <a:endParaRPr lang="en-US" sz="2400" dirty="0">
                        <a:latin typeface="Arial" panose="020B0604020202020204" pitchFamily="34" charset="0"/>
                        <a:cs typeface="Arial" panose="020B0604020202020204" pitchFamily="34" charset="0"/>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2482465"/>
              </p:ext>
            </p:extLst>
          </p:nvPr>
        </p:nvGraphicFramePr>
        <p:xfrm>
          <a:off x="4800600" y="2524750"/>
          <a:ext cx="4114800" cy="1950720"/>
        </p:xfrm>
        <a:graphic>
          <a:graphicData uri="http://schemas.openxmlformats.org/drawingml/2006/table">
            <a:tbl>
              <a:tblPr firstRow="1" bandRow="1">
                <a:tableStyleId>{3B4B98B0-60AC-42C2-AFA5-B58CD77FA1E5}</a:tableStyleId>
              </a:tblPr>
              <a:tblGrid>
                <a:gridCol w="2057400"/>
                <a:gridCol w="2057400"/>
              </a:tblGrid>
              <a:tr h="370840">
                <a:tc>
                  <a:txBody>
                    <a:bodyPr/>
                    <a:lstStyle/>
                    <a:p>
                      <a:r>
                        <a:rPr lang="en-US" sz="3200" dirty="0" smtClean="0">
                          <a:latin typeface="Arial" panose="020B0604020202020204" pitchFamily="34" charset="0"/>
                          <a:cs typeface="Arial" panose="020B0604020202020204" pitchFamily="34" charset="0"/>
                        </a:rPr>
                        <a:t>SAT</a:t>
                      </a:r>
                      <a:endParaRPr lang="en-US" sz="3200"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Writing</a:t>
                      </a:r>
                      <a:r>
                        <a:rPr lang="en-US" sz="2400" baseline="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430 or higher</a:t>
                      </a:r>
                      <a:endParaRPr lang="en-US" sz="2400"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Mathematics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520 or higher</a:t>
                      </a:r>
                      <a:endParaRPr lang="en-US" sz="2400" dirty="0">
                        <a:latin typeface="Arial" panose="020B0604020202020204" pitchFamily="34" charset="0"/>
                        <a:cs typeface="Arial" panose="020B0604020202020204" pitchFamily="34" charset="0"/>
                      </a:endParaRPr>
                    </a:p>
                  </a:txBody>
                  <a:tcPr/>
                </a:tc>
              </a:tr>
              <a:tr h="370840">
                <a:tc>
                  <a:txBody>
                    <a:bodyPr/>
                    <a:lstStyle/>
                    <a:p>
                      <a:r>
                        <a:rPr lang="en-US" sz="2400" dirty="0" smtClean="0">
                          <a:latin typeface="Arial" panose="020B0604020202020204" pitchFamily="34" charset="0"/>
                          <a:cs typeface="Arial" panose="020B0604020202020204" pitchFamily="34" charset="0"/>
                        </a:rPr>
                        <a:t>Reading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450 or higher</a:t>
                      </a:r>
                      <a:endParaRPr lang="en-US" sz="2400" dirty="0">
                        <a:latin typeface="Arial" panose="020B0604020202020204" pitchFamily="34" charset="0"/>
                        <a:cs typeface="Arial" panose="020B0604020202020204" pitchFamily="34" charset="0"/>
                      </a:endParaRPr>
                    </a:p>
                  </a:txBody>
                  <a:tcPr/>
                </a:tc>
              </a:tr>
            </a:tbl>
          </a:graphicData>
        </a:graphic>
      </p:graphicFrame>
      <p:sp>
        <p:nvSpPr>
          <p:cNvPr id="7" name="TextBox 6"/>
          <p:cNvSpPr txBox="1"/>
          <p:nvPr/>
        </p:nvSpPr>
        <p:spPr>
          <a:xfrm>
            <a:off x="164692" y="1369178"/>
            <a:ext cx="7772400" cy="954107"/>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Earn the “remediation-free” scores* on either college and career readiness test: </a:t>
            </a:r>
            <a:endParaRPr lang="en-US" sz="2800" dirty="0">
              <a:latin typeface="Arial" panose="020B0604020202020204" pitchFamily="34" charset="0"/>
              <a:cs typeface="Arial" panose="020B0604020202020204" pitchFamily="34" charset="0"/>
            </a:endParaRPr>
          </a:p>
        </p:txBody>
      </p:sp>
      <p:sp>
        <p:nvSpPr>
          <p:cNvPr id="8" name="TextBox 7"/>
          <p:cNvSpPr txBox="1"/>
          <p:nvPr/>
        </p:nvSpPr>
        <p:spPr>
          <a:xfrm>
            <a:off x="235974" y="4736068"/>
            <a:ext cx="8458200" cy="369332"/>
          </a:xfrm>
          <a:prstGeom prst="rect">
            <a:avLst/>
          </a:prstGeom>
          <a:noFill/>
        </p:spPr>
        <p:txBody>
          <a:bodyPr wrap="square" rtlCol="0">
            <a:spAutoFit/>
          </a:bodyPr>
          <a:lstStyle/>
          <a:p>
            <a:r>
              <a:rPr lang="en-US" i="1" dirty="0" smtClean="0">
                <a:latin typeface="Arial" panose="020B0604020202020204" pitchFamily="34" charset="0"/>
                <a:cs typeface="Arial" panose="020B0604020202020204" pitchFamily="34" charset="0"/>
              </a:rPr>
              <a:t>*Ohio’s university presidents set these scores, which are subject to change.  </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53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0" y="0"/>
            <a:ext cx="9220200" cy="6858000"/>
          </a:xfrm>
        </p:spPr>
      </p:pic>
      <p:sp>
        <p:nvSpPr>
          <p:cNvPr id="2" name="Title 1"/>
          <p:cNvSpPr>
            <a:spLocks noGrp="1"/>
          </p:cNvSpPr>
          <p:nvPr>
            <p:ph type="title"/>
          </p:nvPr>
        </p:nvSpPr>
        <p:spPr>
          <a:xfrm>
            <a:off x="2590800" y="838200"/>
            <a:ext cx="3276600" cy="2057400"/>
          </a:xfrm>
        </p:spPr>
        <p:txBody>
          <a:bodyPr>
            <a:normAutofit/>
          </a:bodyPr>
          <a:lstStyle/>
          <a:p>
            <a:r>
              <a:rPr lang="en-US" dirty="0" smtClean="0">
                <a:solidFill>
                  <a:schemeClr val="bg1"/>
                </a:solidFill>
              </a:rPr>
              <a:t>Thinking about graduation?</a:t>
            </a:r>
            <a:endParaRPr lang="en-US" dirty="0">
              <a:solidFill>
                <a:schemeClr val="bg1"/>
              </a:solidFill>
            </a:endParaRPr>
          </a:p>
        </p:txBody>
      </p:sp>
      <p:sp>
        <p:nvSpPr>
          <p:cNvPr id="5" name="Content Placeholder 3"/>
          <p:cNvSpPr txBox="1">
            <a:spLocks/>
          </p:cNvSpPr>
          <p:nvPr/>
        </p:nvSpPr>
        <p:spPr>
          <a:xfrm>
            <a:off x="1981200" y="1173480"/>
            <a:ext cx="5105399" cy="2209800"/>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4800" b="1" dirty="0" smtClean="0"/>
              <a:t>Make an appointment with your counselor.</a:t>
            </a:r>
            <a:endParaRPr lang="en-US" sz="4800" b="1" dirty="0"/>
          </a:p>
        </p:txBody>
      </p:sp>
    </p:spTree>
    <p:extLst>
      <p:ext uri="{BB962C8B-B14F-4D97-AF65-F5344CB8AC3E}">
        <p14:creationId xmlns:p14="http://schemas.microsoft.com/office/powerpoint/2010/main" val="415192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782" y="533400"/>
            <a:ext cx="7785742" cy="2808826"/>
          </a:xfrm>
          <a:prstGeom prst="rect">
            <a:avLst/>
          </a:prstGeom>
        </p:spPr>
      </p:pic>
      <p:sp>
        <p:nvSpPr>
          <p:cNvPr id="4" name="Title 1"/>
          <p:cNvSpPr>
            <a:spLocks noGrp="1"/>
          </p:cNvSpPr>
          <p:nvPr>
            <p:ph type="title"/>
          </p:nvPr>
        </p:nvSpPr>
        <p:spPr>
          <a:xfrm>
            <a:off x="609600" y="3475038"/>
            <a:ext cx="8229600" cy="1401762"/>
          </a:xfrm>
        </p:spPr>
        <p:txBody>
          <a:bodyPr>
            <a:normAutofit/>
          </a:bodyPr>
          <a:lstStyle/>
          <a:p>
            <a:pPr algn="ctr"/>
            <a:r>
              <a:rPr lang="en-US" b="1" dirty="0" smtClean="0"/>
              <a:t>education.ohio.gov/options  </a:t>
            </a:r>
            <a:endParaRPr lang="en-US" sz="6000" b="1" dirty="0"/>
          </a:p>
        </p:txBody>
      </p:sp>
    </p:spTree>
    <p:extLst>
      <p:ext uri="{BB962C8B-B14F-4D97-AF65-F5344CB8AC3E}">
        <p14:creationId xmlns:p14="http://schemas.microsoft.com/office/powerpoint/2010/main" val="14670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6"/>
          <p:cNvSpPr/>
          <p:nvPr/>
        </p:nvSpPr>
        <p:spPr>
          <a:xfrm>
            <a:off x="838200" y="685800"/>
            <a:ext cx="7696200" cy="4724400"/>
          </a:xfrm>
          <a:prstGeom prst="right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latin typeface="Arial" panose="020B0604020202020204" pitchFamily="34" charset="0"/>
                <a:cs typeface="Arial" panose="020B0604020202020204" pitchFamily="34" charset="0"/>
              </a:rPr>
              <a:t>Ohio provides flexibility </a:t>
            </a:r>
            <a:r>
              <a:rPr lang="en-US" sz="4000" b="1" dirty="0">
                <a:latin typeface="Arial" panose="020B0604020202020204" pitchFamily="34" charset="0"/>
                <a:cs typeface="Arial" panose="020B0604020202020204" pitchFamily="34" charset="0"/>
              </a:rPr>
              <a:t>for you to </a:t>
            </a:r>
            <a:r>
              <a:rPr lang="en-US" sz="4000" b="1" dirty="0" smtClean="0">
                <a:latin typeface="Arial" panose="020B0604020202020204" pitchFamily="34" charset="0"/>
                <a:cs typeface="Arial" panose="020B0604020202020204" pitchFamily="34" charset="0"/>
              </a:rPr>
              <a:t>succeed </a:t>
            </a:r>
            <a:r>
              <a:rPr lang="en-US" sz="4000" b="1" dirty="0">
                <a:latin typeface="Arial" panose="020B0604020202020204" pitchFamily="34" charset="0"/>
                <a:cs typeface="Arial" panose="020B0604020202020204" pitchFamily="34" charset="0"/>
              </a:rPr>
              <a:t>and graduate.</a:t>
            </a:r>
          </a:p>
        </p:txBody>
      </p:sp>
    </p:spTree>
    <p:extLst>
      <p:ext uri="{BB962C8B-B14F-4D97-AF65-F5344CB8AC3E}">
        <p14:creationId xmlns:p14="http://schemas.microsoft.com/office/powerpoint/2010/main" val="3595856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Placeholder Slide</a:t>
            </a:r>
            <a:endParaRPr lang="en-US" dirty="0"/>
          </a:p>
        </p:txBody>
      </p:sp>
      <p:sp>
        <p:nvSpPr>
          <p:cNvPr id="3" name="Content Placeholder 2"/>
          <p:cNvSpPr>
            <a:spLocks noGrp="1"/>
          </p:cNvSpPr>
          <p:nvPr>
            <p:ph idx="1"/>
          </p:nvPr>
        </p:nvSpPr>
        <p:spPr>
          <a:xfrm>
            <a:off x="609600" y="1676400"/>
            <a:ext cx="3962400" cy="3200399"/>
          </a:xfrm>
        </p:spPr>
        <p:txBody>
          <a:bodyPr/>
          <a:lstStyle/>
          <a:p>
            <a:pPr marL="0" indent="0">
              <a:buNone/>
            </a:pPr>
            <a:r>
              <a:rPr lang="en-US" dirty="0" smtClean="0"/>
              <a:t>[Districts may use this slide </a:t>
            </a:r>
            <a:r>
              <a:rPr lang="en-US" dirty="0"/>
              <a:t>to </a:t>
            </a:r>
            <a:r>
              <a:rPr lang="en-US" dirty="0" smtClean="0"/>
              <a:t>further customize the presentation]</a:t>
            </a: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644218" y="1508760"/>
            <a:ext cx="2737782" cy="4053840"/>
          </a:xfrm>
          <a:prstGeom prst="rect">
            <a:avLst/>
          </a:prstGeom>
        </p:spPr>
      </p:pic>
    </p:spTree>
    <p:extLst>
      <p:ext uri="{BB962C8B-B14F-4D97-AF65-F5344CB8AC3E}">
        <p14:creationId xmlns:p14="http://schemas.microsoft.com/office/powerpoint/2010/main" val="1922451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3"/>
          </p:nvPr>
        </p:nvSpPr>
        <p:spPr>
          <a:xfrm>
            <a:off x="228600" y="2612424"/>
            <a:ext cx="4038600" cy="1371600"/>
          </a:xfrm>
        </p:spPr>
        <p:txBody>
          <a:bodyPr/>
          <a:lstStyle/>
          <a:p>
            <a:pPr marL="0" indent="0" algn="ctr">
              <a:buNone/>
            </a:pPr>
            <a:r>
              <a:rPr lang="en-US" sz="3600" dirty="0" smtClean="0"/>
              <a:t>Requirements for all students</a:t>
            </a:r>
          </a:p>
        </p:txBody>
      </p:sp>
      <p:sp>
        <p:nvSpPr>
          <p:cNvPr id="7" name="Rounded Rectangle 6"/>
          <p:cNvSpPr/>
          <p:nvPr/>
        </p:nvSpPr>
        <p:spPr>
          <a:xfrm>
            <a:off x="4864261" y="1143000"/>
            <a:ext cx="3886200" cy="11811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dirty="0">
                <a:latin typeface="Arial" panose="020B0604020202020204" pitchFamily="34" charset="0"/>
                <a:cs typeface="Arial" panose="020B0604020202020204" pitchFamily="34" charset="0"/>
              </a:rPr>
              <a:t>Complete </a:t>
            </a:r>
            <a:r>
              <a:rPr lang="en-US" sz="3200" b="1" i="1" dirty="0" smtClean="0">
                <a:latin typeface="Arial" panose="020B0604020202020204" pitchFamily="34" charset="0"/>
                <a:cs typeface="Arial" panose="020B0604020202020204" pitchFamily="34" charset="0"/>
              </a:rPr>
              <a:t>##</a:t>
            </a:r>
          </a:p>
          <a:p>
            <a:r>
              <a:rPr lang="en-US" sz="3200" dirty="0" smtClean="0">
                <a:latin typeface="Arial" panose="020B0604020202020204" pitchFamily="34" charset="0"/>
                <a:cs typeface="Arial" panose="020B0604020202020204" pitchFamily="34" charset="0"/>
              </a:rPr>
              <a:t>course </a:t>
            </a:r>
            <a:r>
              <a:rPr lang="en-US" sz="3200" dirty="0">
                <a:latin typeface="Arial" panose="020B0604020202020204" pitchFamily="34" charset="0"/>
                <a:cs typeface="Arial" panose="020B0604020202020204" pitchFamily="34" charset="0"/>
              </a:rPr>
              <a:t>credits</a:t>
            </a:r>
          </a:p>
        </p:txBody>
      </p:sp>
      <p:sp>
        <p:nvSpPr>
          <p:cNvPr id="9" name="Rounded Rectangle 8"/>
          <p:cNvSpPr/>
          <p:nvPr/>
        </p:nvSpPr>
        <p:spPr>
          <a:xfrm>
            <a:off x="4864261" y="3124200"/>
            <a:ext cx="3886200" cy="17526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3200" dirty="0">
                <a:latin typeface="Arial" panose="020B0604020202020204" pitchFamily="34" charset="0"/>
                <a:cs typeface="Arial" panose="020B0604020202020204" pitchFamily="34" charset="0"/>
              </a:rPr>
              <a:t>Earn diploma through one of three options</a:t>
            </a:r>
          </a:p>
        </p:txBody>
      </p:sp>
    </p:spTree>
    <p:extLst>
      <p:ext uri="{BB962C8B-B14F-4D97-AF65-F5344CB8AC3E}">
        <p14:creationId xmlns:p14="http://schemas.microsoft.com/office/powerpoint/2010/main" val="1310666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925285909"/>
              </p:ext>
            </p:extLst>
          </p:nvPr>
        </p:nvGraphicFramePr>
        <p:xfrm>
          <a:off x="381000" y="1539240"/>
          <a:ext cx="8382000" cy="3992880"/>
        </p:xfrm>
        <a:graphic>
          <a:graphicData uri="http://schemas.openxmlformats.org/drawingml/2006/table">
            <a:tbl>
              <a:tblPr firstRow="1" bandRow="1">
                <a:tableStyleId>{5C22544A-7EE6-4342-B048-85BDC9FD1C3A}</a:tableStyleId>
              </a:tblPr>
              <a:tblGrid>
                <a:gridCol w="5432777"/>
                <a:gridCol w="2949223"/>
              </a:tblGrid>
              <a:tr h="650240">
                <a:tc>
                  <a:txBody>
                    <a:bodyPr/>
                    <a:lstStyle/>
                    <a:p>
                      <a:pPr algn="ctr"/>
                      <a:r>
                        <a:rPr lang="en-US" sz="2400" dirty="0" smtClean="0">
                          <a:latin typeface="Arial" panose="020B0604020202020204" pitchFamily="34" charset="0"/>
                          <a:cs typeface="Arial" panose="020B0604020202020204" pitchFamily="34" charset="0"/>
                        </a:rPr>
                        <a:t>Our District’s Course Requirements</a:t>
                      </a:r>
                      <a:endParaRPr lang="en-US" sz="2400" dirty="0">
                        <a:latin typeface="Arial" panose="020B0604020202020204" pitchFamily="34" charset="0"/>
                        <a:cs typeface="Arial" panose="020B0604020202020204" pitchFamily="34" charset="0"/>
                      </a:endParaRPr>
                    </a:p>
                  </a:txBody>
                  <a:tcPr anchor="ctr"/>
                </a:tc>
                <a:tc>
                  <a:txBody>
                    <a:bodyPr/>
                    <a:lstStyle/>
                    <a:p>
                      <a:pPr algn="ctr"/>
                      <a:r>
                        <a:rPr lang="en-US" sz="2400" dirty="0" smtClean="0">
                          <a:latin typeface="Arial" panose="020B0604020202020204" pitchFamily="34" charset="0"/>
                          <a:cs typeface="Arial" panose="020B0604020202020204" pitchFamily="34" charset="0"/>
                        </a:rPr>
                        <a:t>Units </a:t>
                      </a:r>
                    </a:p>
                    <a:p>
                      <a:pPr algn="ctr"/>
                      <a:r>
                        <a:rPr lang="en-US" sz="2400" dirty="0" smtClean="0">
                          <a:latin typeface="Arial" panose="020B0604020202020204" pitchFamily="34" charset="0"/>
                          <a:cs typeface="Arial" panose="020B0604020202020204" pitchFamily="34" charset="0"/>
                        </a:rPr>
                        <a:t>Required</a:t>
                      </a:r>
                      <a:endParaRPr lang="en-US" sz="2400" dirty="0">
                        <a:latin typeface="Arial" panose="020B0604020202020204" pitchFamily="34" charset="0"/>
                        <a:cs typeface="Arial" panose="020B0604020202020204" pitchFamily="34" charset="0"/>
                      </a:endParaRPr>
                    </a:p>
                  </a:txBody>
                  <a:tcPr anchor="ctr"/>
                </a:tc>
              </a:tr>
              <a:tr h="361244">
                <a:tc>
                  <a:txBody>
                    <a:bodyPr/>
                    <a:lstStyle/>
                    <a:p>
                      <a:r>
                        <a:rPr lang="en-US" sz="2000" dirty="0" smtClean="0">
                          <a:latin typeface="Arial" panose="020B0604020202020204" pitchFamily="34" charset="0"/>
                          <a:cs typeface="Arial" panose="020B0604020202020204" pitchFamily="34" charset="0"/>
                        </a:rPr>
                        <a:t>English Language Arts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Mathematics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Science</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Social Studies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Health</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Physical</a:t>
                      </a:r>
                      <a:r>
                        <a:rPr lang="en-US" sz="2000" baseline="0" dirty="0" smtClean="0">
                          <a:latin typeface="Arial" panose="020B0604020202020204" pitchFamily="34" charset="0"/>
                          <a:cs typeface="Arial" panose="020B0604020202020204" pitchFamily="34" charset="0"/>
                        </a:rPr>
                        <a:t> Education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r>
                        <a:rPr lang="en-US" sz="2000" dirty="0" smtClean="0">
                          <a:latin typeface="Arial" panose="020B0604020202020204" pitchFamily="34" charset="0"/>
                          <a:cs typeface="Arial" panose="020B0604020202020204" pitchFamily="34" charset="0"/>
                        </a:rPr>
                        <a:t>Electives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 Units</a:t>
                      </a:r>
                      <a:endParaRPr lang="en-US" sz="2000" dirty="0">
                        <a:latin typeface="Arial" panose="020B0604020202020204" pitchFamily="34" charset="0"/>
                        <a:cs typeface="Arial" panose="020B0604020202020204" pitchFamily="34" charset="0"/>
                      </a:endParaRPr>
                    </a:p>
                  </a:txBody>
                  <a:tcPr/>
                </a:tc>
              </a:tr>
              <a:tr h="361244">
                <a:tc>
                  <a:txBody>
                    <a:bodyPr/>
                    <a:lstStyle/>
                    <a:p>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 Units</a:t>
                      </a:r>
                    </a:p>
                  </a:txBody>
                  <a:tcPr/>
                </a:tc>
              </a:tr>
            </a:tbl>
          </a:graphicData>
        </a:graphic>
      </p:graphicFrame>
      <p:sp>
        <p:nvSpPr>
          <p:cNvPr id="3" name="Rounded Rectangle 2"/>
          <p:cNvSpPr/>
          <p:nvPr/>
        </p:nvSpPr>
        <p:spPr>
          <a:xfrm>
            <a:off x="304800" y="304800"/>
            <a:ext cx="8458200" cy="105156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1. Complete ## course </a:t>
            </a:r>
            <a:r>
              <a:rPr lang="en-US" sz="4200" dirty="0">
                <a:latin typeface="Arial" panose="020B0604020202020204" pitchFamily="34" charset="0"/>
                <a:cs typeface="Arial" panose="020B0604020202020204" pitchFamily="34" charset="0"/>
              </a:rPr>
              <a:t>credits</a:t>
            </a:r>
          </a:p>
        </p:txBody>
      </p:sp>
    </p:spTree>
    <p:extLst>
      <p:ext uri="{BB962C8B-B14F-4D97-AF65-F5344CB8AC3E}">
        <p14:creationId xmlns:p14="http://schemas.microsoft.com/office/powerpoint/2010/main" val="338937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209800" y="1676400"/>
            <a:ext cx="5093208" cy="4236720"/>
          </a:xfrm>
          <a:prstGeom prst="rect">
            <a:avLst/>
          </a:prstGeom>
        </p:spPr>
      </p:pic>
      <p:sp>
        <p:nvSpPr>
          <p:cNvPr id="2" name="Title 1"/>
          <p:cNvSpPr>
            <a:spLocks noGrp="1"/>
          </p:cNvSpPr>
          <p:nvPr>
            <p:ph type="title"/>
          </p:nvPr>
        </p:nvSpPr>
        <p:spPr>
          <a:xfrm>
            <a:off x="457200" y="381000"/>
            <a:ext cx="8229600" cy="1676400"/>
          </a:xfrm>
        </p:spPr>
        <p:txBody>
          <a:bodyPr>
            <a:normAutofit/>
          </a:bodyPr>
          <a:lstStyle/>
          <a:p>
            <a:r>
              <a:rPr lang="en-US" dirty="0" smtClean="0"/>
              <a:t>Ohio </a:t>
            </a:r>
            <a:r>
              <a:rPr lang="en-US" dirty="0"/>
              <a:t>law </a:t>
            </a:r>
            <a:r>
              <a:rPr lang="en-US" dirty="0" smtClean="0"/>
              <a:t>created three options for students to earn a diploma</a:t>
            </a:r>
            <a:endParaRPr lang="en-US" dirty="0"/>
          </a:p>
        </p:txBody>
      </p:sp>
    </p:spTree>
    <p:extLst>
      <p:ext uri="{BB962C8B-B14F-4D97-AF65-F5344CB8AC3E}">
        <p14:creationId xmlns:p14="http://schemas.microsoft.com/office/powerpoint/2010/main" val="2480141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362200" y="1828800"/>
            <a:ext cx="6610350" cy="3440648"/>
          </a:xfrm>
        </p:spPr>
        <p:txBody>
          <a:bodyPr>
            <a:normAutofit/>
          </a:bodyPr>
          <a:lstStyle/>
          <a:p>
            <a:pPr marL="0" indent="0">
              <a:buNone/>
            </a:pPr>
            <a:r>
              <a:rPr lang="en-US" sz="3000" dirty="0" smtClean="0"/>
              <a:t>At least 18 </a:t>
            </a:r>
            <a:r>
              <a:rPr lang="en-US" sz="3000" dirty="0"/>
              <a:t>points on state tests</a:t>
            </a:r>
          </a:p>
          <a:p>
            <a:endParaRPr lang="en-US" sz="3000" dirty="0" smtClean="0"/>
          </a:p>
          <a:p>
            <a:pPr marL="0" indent="0">
              <a:buNone/>
            </a:pPr>
            <a:r>
              <a:rPr lang="en-US" sz="2800" dirty="0" smtClean="0"/>
              <a:t>Industry-approved credential </a:t>
            </a:r>
            <a:r>
              <a:rPr lang="en-US" sz="2800" dirty="0"/>
              <a:t>and a </a:t>
            </a:r>
            <a:r>
              <a:rPr lang="en-US" sz="2800" dirty="0" smtClean="0"/>
              <a:t>work-readiness </a:t>
            </a:r>
            <a:r>
              <a:rPr lang="en-US" sz="2800" dirty="0"/>
              <a:t>score on </a:t>
            </a:r>
            <a:r>
              <a:rPr lang="en-US" sz="2800" dirty="0" smtClean="0"/>
              <a:t>WorkKeys</a:t>
            </a:r>
          </a:p>
          <a:p>
            <a:pPr marL="0" indent="0">
              <a:buNone/>
            </a:pPr>
            <a:endParaRPr lang="en-US" sz="2800" dirty="0"/>
          </a:p>
          <a:p>
            <a:pPr marL="0" indent="0">
              <a:buNone/>
            </a:pPr>
            <a:r>
              <a:rPr lang="en-US" sz="2800" dirty="0" smtClean="0"/>
              <a:t>Remediation-free score </a:t>
            </a:r>
            <a:r>
              <a:rPr lang="en-US" sz="2800" dirty="0"/>
              <a:t>on </a:t>
            </a:r>
            <a:r>
              <a:rPr lang="en-US" sz="2800" dirty="0" smtClean="0"/>
              <a:t>ACT or SAT</a:t>
            </a:r>
            <a:endParaRPr lang="en-US" sz="2800" dirty="0"/>
          </a:p>
        </p:txBody>
      </p:sp>
      <p:sp>
        <p:nvSpPr>
          <p:cNvPr id="11" name="Rounded Rectangle 10"/>
          <p:cNvSpPr/>
          <p:nvPr/>
        </p:nvSpPr>
        <p:spPr>
          <a:xfrm>
            <a:off x="381000" y="228600"/>
            <a:ext cx="8534400" cy="12573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2. Three Graduation Options</a:t>
            </a:r>
            <a:endParaRPr lang="en-US" sz="4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1691640"/>
            <a:ext cx="1676400" cy="926048"/>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2960152"/>
            <a:ext cx="1676400" cy="926048"/>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4419600"/>
            <a:ext cx="1676400" cy="926048"/>
          </a:xfrm>
          <a:prstGeom prst="rect">
            <a:avLst/>
          </a:prstGeom>
        </p:spPr>
      </p:pic>
    </p:spTree>
    <p:extLst>
      <p:ext uri="{BB962C8B-B14F-4D97-AF65-F5344CB8AC3E}">
        <p14:creationId xmlns:p14="http://schemas.microsoft.com/office/powerpoint/2010/main" val="55561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286000" y="1752601"/>
            <a:ext cx="6610350" cy="4267199"/>
          </a:xfrm>
        </p:spPr>
        <p:txBody>
          <a:bodyPr>
            <a:normAutofit/>
          </a:bodyPr>
          <a:lstStyle/>
          <a:p>
            <a:pPr marL="0" indent="0">
              <a:buNone/>
            </a:pPr>
            <a:r>
              <a:rPr lang="en-US" sz="3000" dirty="0" smtClean="0"/>
              <a:t>At least 18 </a:t>
            </a:r>
            <a:r>
              <a:rPr lang="en-US" sz="3000" dirty="0"/>
              <a:t>points on state tests</a:t>
            </a:r>
          </a:p>
          <a:p>
            <a:endParaRPr lang="en-US" sz="3000" dirty="0" smtClean="0"/>
          </a:p>
          <a:p>
            <a:pPr marL="0" indent="0">
              <a:buNone/>
            </a:pPr>
            <a:endParaRPr lang="en-US" dirty="0"/>
          </a:p>
        </p:txBody>
      </p:sp>
      <p:sp>
        <p:nvSpPr>
          <p:cNvPr id="11" name="Rounded Rectangle 10"/>
          <p:cNvSpPr/>
          <p:nvPr/>
        </p:nvSpPr>
        <p:spPr>
          <a:xfrm>
            <a:off x="381000" y="228600"/>
            <a:ext cx="8534400" cy="1257300"/>
          </a:xfrm>
          <a:prstGeom prst="round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smtClean="0">
                <a:latin typeface="Arial" panose="020B0604020202020204" pitchFamily="34" charset="0"/>
                <a:cs typeface="Arial" panose="020B0604020202020204" pitchFamily="34" charset="0"/>
              </a:rPr>
              <a:t>Three Graduation Options</a:t>
            </a:r>
            <a:endParaRPr lang="en-US" sz="4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1691640"/>
            <a:ext cx="1676400" cy="926048"/>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2960152"/>
            <a:ext cx="1676400" cy="926048"/>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33400" y="4419600"/>
            <a:ext cx="1676400" cy="926048"/>
          </a:xfrm>
          <a:prstGeom prst="rect">
            <a:avLst/>
          </a:prstGeom>
        </p:spPr>
      </p:pic>
    </p:spTree>
    <p:extLst>
      <p:ext uri="{BB962C8B-B14F-4D97-AF65-F5344CB8AC3E}">
        <p14:creationId xmlns:p14="http://schemas.microsoft.com/office/powerpoint/2010/main" val="1799798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3936" t="13935" r="13934" b="13936"/>
          <a:stretch/>
        </p:blipFill>
        <p:spPr>
          <a:xfrm>
            <a:off x="7086600" y="4419600"/>
            <a:ext cx="1137838" cy="113783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3" name="Content Placeholder 2"/>
          <p:cNvSpPr>
            <a:spLocks noGrp="1"/>
          </p:cNvSpPr>
          <p:nvPr>
            <p:ph idx="1"/>
          </p:nvPr>
        </p:nvSpPr>
        <p:spPr>
          <a:xfrm>
            <a:off x="312133" y="577723"/>
            <a:ext cx="6968844" cy="709043"/>
          </a:xfrm>
        </p:spPr>
        <p:txBody>
          <a:bodyPr>
            <a:normAutofit/>
          </a:bodyPr>
          <a:lstStyle/>
          <a:p>
            <a:pPr marL="0" indent="0">
              <a:buNone/>
            </a:pPr>
            <a:r>
              <a:rPr lang="en-US" sz="2400" dirty="0" smtClean="0"/>
              <a:t>Earn a minimum of </a:t>
            </a:r>
            <a:r>
              <a:rPr lang="en-US" sz="2400" b="1" dirty="0" smtClean="0">
                <a:solidFill>
                  <a:srgbClr val="C00000"/>
                </a:solidFill>
              </a:rPr>
              <a:t>four </a:t>
            </a:r>
            <a:r>
              <a:rPr lang="en-US" sz="2400" b="1" dirty="0">
                <a:solidFill>
                  <a:srgbClr val="C00000"/>
                </a:solidFill>
              </a:rPr>
              <a:t>points </a:t>
            </a:r>
            <a:r>
              <a:rPr lang="en-US" sz="2400" dirty="0"/>
              <a:t>in English tests</a:t>
            </a:r>
          </a:p>
        </p:txBody>
      </p:sp>
      <p:grpSp>
        <p:nvGrpSpPr>
          <p:cNvPr id="7" name="Group 6"/>
          <p:cNvGrpSpPr/>
          <p:nvPr/>
        </p:nvGrpSpPr>
        <p:grpSpPr>
          <a:xfrm>
            <a:off x="7009236" y="257341"/>
            <a:ext cx="1383956" cy="1103574"/>
            <a:chOff x="1098576" y="300577"/>
            <a:chExt cx="1383956" cy="1103574"/>
          </a:xfrm>
        </p:grpSpPr>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8627" y="300577"/>
              <a:ext cx="1103574" cy="1103574"/>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1098576" y="307458"/>
              <a:ext cx="1383956" cy="1015663"/>
            </a:xfrm>
            <a:prstGeom prst="rect">
              <a:avLst/>
            </a:prstGeom>
            <a:noFill/>
          </p:spPr>
          <p:txBody>
            <a:bodyPr wrap="square" rtlCol="0">
              <a:spAutoFit/>
            </a:bodyPr>
            <a:lstStyle/>
            <a:p>
              <a:pPr algn="ctr"/>
              <a:r>
                <a:rPr lang="en-US" sz="6000" b="1" dirty="0" smtClean="0">
                  <a:ln>
                    <a:solidFill>
                      <a:schemeClr val="tx1"/>
                    </a:solidFill>
                  </a:ln>
                  <a:solidFill>
                    <a:schemeClr val="bg1"/>
                  </a:solidFill>
                  <a:effectLst>
                    <a:outerShdw blurRad="38100" dir="2700000" algn="tl">
                      <a:srgbClr val="000000">
                        <a:alpha val="43137"/>
                      </a:srgbClr>
                    </a:outerShdw>
                  </a:effectLst>
                  <a:latin typeface="Arial" panose="020B0604020202020204" pitchFamily="34" charset="0"/>
                  <a:cs typeface="Arial" panose="020B0604020202020204" pitchFamily="34" charset="0"/>
                </a:rPr>
                <a:t>4</a:t>
              </a:r>
              <a:endParaRPr lang="en-US" sz="4800" b="1" dirty="0">
                <a:ln>
                  <a:solidFill>
                    <a:schemeClr val="tx1"/>
                  </a:solidFill>
                </a:ln>
                <a:solidFill>
                  <a:schemeClr val="bg1"/>
                </a:solidFill>
                <a:effectLst>
                  <a:outerShdw blurRad="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4" name="Group 3"/>
          <p:cNvGrpSpPr/>
          <p:nvPr/>
        </p:nvGrpSpPr>
        <p:grpSpPr>
          <a:xfrm>
            <a:off x="7190726" y="1641363"/>
            <a:ext cx="1053929" cy="1107614"/>
            <a:chOff x="1258627" y="1620599"/>
            <a:chExt cx="1053929" cy="1107614"/>
          </a:xfrm>
        </p:grpSpPr>
        <p:pic>
          <p:nvPicPr>
            <p:cNvPr id="15" name="Picture 14"/>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258627" y="1674284"/>
              <a:ext cx="1053929" cy="105392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12" name="TextBox 11"/>
            <p:cNvSpPr txBox="1"/>
            <p:nvPr/>
          </p:nvSpPr>
          <p:spPr>
            <a:xfrm>
              <a:off x="1423751" y="1620599"/>
              <a:ext cx="704548" cy="1015663"/>
            </a:xfrm>
            <a:prstGeom prst="rect">
              <a:avLst/>
            </a:prstGeom>
            <a:noFill/>
          </p:spPr>
          <p:txBody>
            <a:bodyPr wrap="square" rtlCol="0">
              <a:spAutoFit/>
            </a:bodyPr>
            <a:lstStyle/>
            <a:p>
              <a:pPr algn="ctr"/>
              <a:r>
                <a:rPr lang="en-US" sz="6000" b="1" dirty="0">
                  <a:ln>
                    <a:solidFill>
                      <a:schemeClr val="tx1"/>
                    </a:solidFill>
                  </a:ln>
                  <a:solidFill>
                    <a:schemeClr val="bg1"/>
                  </a:solidFill>
                  <a:effectLst>
                    <a:outerShdw blurRad="38100" dir="2700000" algn="tl">
                      <a:srgbClr val="000000">
                        <a:alpha val="43137"/>
                      </a:srgbClr>
                    </a:outerShdw>
                  </a:effectLst>
                  <a:latin typeface="Arial" panose="020B0604020202020204" pitchFamily="34" charset="0"/>
                  <a:cs typeface="Arial" panose="020B0604020202020204" pitchFamily="34" charset="0"/>
                </a:rPr>
                <a:t>4</a:t>
              </a:r>
            </a:p>
          </p:txBody>
        </p:sp>
      </p:grpSp>
      <p:grpSp>
        <p:nvGrpSpPr>
          <p:cNvPr id="8" name="Group 7"/>
          <p:cNvGrpSpPr/>
          <p:nvPr/>
        </p:nvGrpSpPr>
        <p:grpSpPr>
          <a:xfrm>
            <a:off x="7143610" y="3008908"/>
            <a:ext cx="1053929" cy="1064527"/>
            <a:chOff x="1258627" y="2954542"/>
            <a:chExt cx="1053929" cy="1064527"/>
          </a:xfrm>
        </p:grpSpPr>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58627" y="2965140"/>
              <a:ext cx="1053929" cy="105392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14" name="TextBox 13"/>
            <p:cNvSpPr txBox="1"/>
            <p:nvPr/>
          </p:nvSpPr>
          <p:spPr>
            <a:xfrm>
              <a:off x="1447800" y="2954542"/>
              <a:ext cx="685800" cy="1015663"/>
            </a:xfrm>
            <a:prstGeom prst="rect">
              <a:avLst/>
            </a:prstGeom>
            <a:noFill/>
          </p:spPr>
          <p:txBody>
            <a:bodyPr wrap="square" rtlCol="0">
              <a:spAutoFit/>
            </a:bodyPr>
            <a:lstStyle/>
            <a:p>
              <a:pPr algn="ctr"/>
              <a:r>
                <a:rPr lang="en-US" sz="6000" b="1" dirty="0">
                  <a:ln>
                    <a:solidFill>
                      <a:schemeClr val="tx1"/>
                    </a:solidFill>
                  </a:ln>
                  <a:solidFill>
                    <a:schemeClr val="bg1"/>
                  </a:solidFill>
                  <a:effectLst>
                    <a:outerShdw blurRad="38100" dir="2700000" algn="tl">
                      <a:srgbClr val="000000">
                        <a:alpha val="43137"/>
                      </a:srgbClr>
                    </a:outerShdw>
                  </a:effectLst>
                  <a:latin typeface="Arial" panose="020B0604020202020204" pitchFamily="34" charset="0"/>
                  <a:cs typeface="Arial" panose="020B0604020202020204" pitchFamily="34" charset="0"/>
                </a:rPr>
                <a:t>6</a:t>
              </a:r>
            </a:p>
          </p:txBody>
        </p:sp>
      </p:grpSp>
      <p:sp>
        <p:nvSpPr>
          <p:cNvPr id="16" name="Content Placeholder 2"/>
          <p:cNvSpPr txBox="1">
            <a:spLocks/>
          </p:cNvSpPr>
          <p:nvPr/>
        </p:nvSpPr>
        <p:spPr>
          <a:xfrm>
            <a:off x="288731" y="1806515"/>
            <a:ext cx="6940440" cy="7018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Earn </a:t>
            </a:r>
            <a:r>
              <a:rPr lang="en-US" sz="2400" dirty="0"/>
              <a:t>a minimum of </a:t>
            </a:r>
            <a:r>
              <a:rPr lang="en-US" sz="2400" b="1" dirty="0">
                <a:solidFill>
                  <a:srgbClr val="C00000"/>
                </a:solidFill>
              </a:rPr>
              <a:t>four </a:t>
            </a:r>
            <a:r>
              <a:rPr lang="en-US" sz="2400" b="1" dirty="0" smtClean="0">
                <a:solidFill>
                  <a:srgbClr val="C00000"/>
                </a:solidFill>
              </a:rPr>
              <a:t>points </a:t>
            </a:r>
            <a:r>
              <a:rPr lang="en-US" sz="2400" dirty="0" smtClean="0"/>
              <a:t>in math tests</a:t>
            </a:r>
            <a:endParaRPr lang="en-US" sz="2400" dirty="0"/>
          </a:p>
        </p:txBody>
      </p:sp>
      <p:sp>
        <p:nvSpPr>
          <p:cNvPr id="17" name="Content Placeholder 2"/>
          <p:cNvSpPr txBox="1">
            <a:spLocks/>
          </p:cNvSpPr>
          <p:nvPr/>
        </p:nvSpPr>
        <p:spPr>
          <a:xfrm>
            <a:off x="320815" y="2953987"/>
            <a:ext cx="6523890" cy="114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Earn </a:t>
            </a:r>
            <a:r>
              <a:rPr lang="en-US" sz="2400" dirty="0"/>
              <a:t>a minimum of </a:t>
            </a:r>
            <a:r>
              <a:rPr lang="en-US" sz="2400" b="1" dirty="0">
                <a:solidFill>
                  <a:srgbClr val="C00000"/>
                </a:solidFill>
              </a:rPr>
              <a:t>six </a:t>
            </a:r>
            <a:r>
              <a:rPr lang="en-US" sz="2400" b="1" dirty="0" smtClean="0">
                <a:solidFill>
                  <a:srgbClr val="C00000"/>
                </a:solidFill>
              </a:rPr>
              <a:t>points </a:t>
            </a:r>
            <a:r>
              <a:rPr lang="en-US" sz="2400" dirty="0" smtClean="0"/>
              <a:t>in science and social studies tests</a:t>
            </a:r>
            <a:endParaRPr lang="en-US" sz="2400" dirty="0"/>
          </a:p>
        </p:txBody>
      </p:sp>
      <p:sp>
        <p:nvSpPr>
          <p:cNvPr id="2" name="Plus 1"/>
          <p:cNvSpPr/>
          <p:nvPr/>
        </p:nvSpPr>
        <p:spPr>
          <a:xfrm>
            <a:off x="7332783" y="1095241"/>
            <a:ext cx="805916" cy="805916"/>
          </a:xfrm>
          <a:prstGeom prst="mathPlus">
            <a:avLst>
              <a:gd name="adj1" fmla="val 20044"/>
            </a:avLst>
          </a:prstGeom>
          <a:solidFill>
            <a:schemeClr val="bg1"/>
          </a:solidFill>
          <a:ln>
            <a:solidFill>
              <a:srgbClr val="C00000"/>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Content Placeholder 2"/>
          <p:cNvSpPr txBox="1">
            <a:spLocks/>
          </p:cNvSpPr>
          <p:nvPr/>
        </p:nvSpPr>
        <p:spPr>
          <a:xfrm>
            <a:off x="304800" y="4322654"/>
            <a:ext cx="6523890" cy="114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A</a:t>
            </a:r>
            <a:r>
              <a:rPr lang="en-US" sz="2400" dirty="0" smtClean="0"/>
              <a:t>dditional </a:t>
            </a:r>
            <a:r>
              <a:rPr lang="en-US" sz="2400" b="1" dirty="0">
                <a:solidFill>
                  <a:srgbClr val="C00000"/>
                </a:solidFill>
              </a:rPr>
              <a:t>four points </a:t>
            </a:r>
            <a:r>
              <a:rPr lang="en-US" sz="2400" dirty="0" smtClean="0"/>
              <a:t>selected from any </a:t>
            </a:r>
            <a:r>
              <a:rPr lang="en-US" sz="2400" dirty="0"/>
              <a:t>of the content areas</a:t>
            </a:r>
          </a:p>
        </p:txBody>
      </p:sp>
      <p:sp>
        <p:nvSpPr>
          <p:cNvPr id="23" name="Plus 22"/>
          <p:cNvSpPr/>
          <p:nvPr/>
        </p:nvSpPr>
        <p:spPr>
          <a:xfrm>
            <a:off x="7314732" y="2481284"/>
            <a:ext cx="805916" cy="805916"/>
          </a:xfrm>
          <a:prstGeom prst="mathPlus">
            <a:avLst>
              <a:gd name="adj1" fmla="val 20044"/>
            </a:avLst>
          </a:prstGeom>
          <a:solidFill>
            <a:schemeClr val="bg1"/>
          </a:solidFill>
          <a:ln>
            <a:solidFill>
              <a:srgbClr val="C00000"/>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Plus 23"/>
          <p:cNvSpPr/>
          <p:nvPr/>
        </p:nvSpPr>
        <p:spPr>
          <a:xfrm>
            <a:off x="7298256" y="3798720"/>
            <a:ext cx="805916" cy="805916"/>
          </a:xfrm>
          <a:prstGeom prst="mathPlus">
            <a:avLst>
              <a:gd name="adj1" fmla="val 20044"/>
            </a:avLst>
          </a:prstGeom>
          <a:solidFill>
            <a:schemeClr val="bg1"/>
          </a:solidFill>
          <a:ln>
            <a:solidFill>
              <a:srgbClr val="C00000"/>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TextBox 24"/>
          <p:cNvSpPr txBox="1"/>
          <p:nvPr/>
        </p:nvSpPr>
        <p:spPr>
          <a:xfrm>
            <a:off x="7295193" y="4449991"/>
            <a:ext cx="704548" cy="1015663"/>
          </a:xfrm>
          <a:prstGeom prst="rect">
            <a:avLst/>
          </a:prstGeom>
          <a:noFill/>
        </p:spPr>
        <p:txBody>
          <a:bodyPr wrap="square" rtlCol="0">
            <a:spAutoFit/>
          </a:bodyPr>
          <a:lstStyle/>
          <a:p>
            <a:pPr algn="ctr"/>
            <a:r>
              <a:rPr lang="en-US" sz="6000" b="1" dirty="0">
                <a:ln>
                  <a:solidFill>
                    <a:schemeClr val="tx1"/>
                  </a:solidFill>
                </a:ln>
                <a:solidFill>
                  <a:schemeClr val="bg1"/>
                </a:solidFill>
                <a:effectLst>
                  <a:outerShdw blurRad="38100" dir="2700000" algn="tl">
                    <a:srgbClr val="000000">
                      <a:alpha val="43137"/>
                    </a:srgbClr>
                  </a:outerShdw>
                </a:effectLst>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3215468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3051</Words>
  <Application>Microsoft Office PowerPoint</Application>
  <PresentationFormat>On-screen Show (4:3)</PresentationFormat>
  <Paragraphs>362</Paragraphs>
  <Slides>30</Slides>
  <Notes>30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Ohio law created three options for students to earn a diploma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Flexibility for Students</vt:lpstr>
      <vt:lpstr>Retakes</vt:lpstr>
      <vt:lpstr>Classes of 2018 and Beyond:  Substitute Tests for Science, American History or American Government </vt:lpstr>
      <vt:lpstr>Advanced Placement</vt:lpstr>
      <vt:lpstr>International Baccalaureate</vt:lpstr>
      <vt:lpstr>College Credit Plus</vt:lpstr>
      <vt:lpstr>PowerPoint Presentation</vt:lpstr>
      <vt:lpstr>Work Readiness  and Industry Credential</vt:lpstr>
      <vt:lpstr>Industry-recognized Credentials</vt:lpstr>
      <vt:lpstr>Industry-recognized Credentials</vt:lpstr>
      <vt:lpstr>WorkKeys Test</vt:lpstr>
      <vt:lpstr>WorkKeys Test</vt:lpstr>
      <vt:lpstr>PowerPoint Presentation</vt:lpstr>
      <vt:lpstr>Remediation-Free Score</vt:lpstr>
      <vt:lpstr>Thinking about graduation?</vt:lpstr>
      <vt:lpstr>education.ohio.gov/options  </vt:lpstr>
      <vt:lpstr>Placeholder Slide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2016-05-18T14:26:28Z</dcterms:created>
  <dcterms:modified xsi:type="dcterms:W3CDTF">2016-08-19T13:13:13Z</dcterms:modified>
</cp:coreProperties>
</file>